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270" r:id="rId13"/>
    <p:sldId id="271" r:id="rId14"/>
    <p:sldId id="272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8" r:id="rId26"/>
    <p:sldId id="289" r:id="rId27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200"/>
                </a:moveTo>
                <a:lnTo>
                  <a:pt x="9144000" y="4903200"/>
                </a:lnTo>
                <a:lnTo>
                  <a:pt x="9144000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4874" y="468322"/>
            <a:ext cx="831425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72024" y="3863186"/>
            <a:ext cx="8199950" cy="1024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200"/>
                </a:moveTo>
                <a:lnTo>
                  <a:pt x="9144000" y="4903200"/>
                </a:lnTo>
                <a:lnTo>
                  <a:pt x="9144000" y="0"/>
                </a:lnTo>
                <a:lnTo>
                  <a:pt x="0" y="0"/>
                </a:lnTo>
                <a:lnTo>
                  <a:pt x="0" y="4903200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31300" cy="4903470"/>
          </a:xfrm>
          <a:custGeom>
            <a:avLst/>
            <a:gdLst/>
            <a:ahLst/>
            <a:cxnLst/>
            <a:rect l="l" t="t" r="r" b="b"/>
            <a:pathLst>
              <a:path w="9131300" h="4903470">
                <a:moveTo>
                  <a:pt x="0" y="4903199"/>
                </a:moveTo>
                <a:lnTo>
                  <a:pt x="9131300" y="4903199"/>
                </a:lnTo>
                <a:lnTo>
                  <a:pt x="91313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874" y="477847"/>
            <a:ext cx="831425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25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1.jp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2118776" cy="102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13055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RC5 -</a:t>
            </a:r>
            <a:r>
              <a:rPr spc="-95" dirty="0"/>
              <a:t> </a:t>
            </a:r>
            <a:r>
              <a:rPr dirty="0"/>
              <a:t>QC</a:t>
            </a:r>
          </a:p>
        </p:txBody>
      </p:sp>
      <p:sp>
        <p:nvSpPr>
          <p:cNvPr id="3" name="object 3"/>
          <p:cNvSpPr/>
          <p:nvPr/>
        </p:nvSpPr>
        <p:spPr>
          <a:xfrm>
            <a:off x="2152653" y="930719"/>
            <a:ext cx="4267197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613660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RC5 -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QC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Спортивная композитная модель для тренировок и любительских соревнований. Новые палки с улучшенным соотношением прочность-вес. Рукоятка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Cork</a:t>
            </a:r>
            <a:r>
              <a:rPr lang="ru-RU" sz="900" dirty="0">
                <a:latin typeface="Arial Narrow"/>
                <a:cs typeface="Arial Narrow"/>
              </a:rPr>
              <a:t> с пробкой в зоне хвата. Система темляков </a:t>
            </a:r>
            <a:r>
              <a:rPr lang="ru-RU" sz="900" dirty="0" err="1">
                <a:latin typeface="Arial Narrow"/>
                <a:cs typeface="Arial Narrow"/>
              </a:rPr>
              <a:t>Quick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Click</a:t>
            </a:r>
            <a:r>
              <a:rPr lang="ru-RU" sz="900" dirty="0">
                <a:latin typeface="Arial Narrow"/>
                <a:cs typeface="Arial Narrow"/>
              </a:rPr>
              <a:t> позволяет быстро отстегнуть/пристегнуть темляк  к рукоятке. Большая гоночная лапка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Aero</a:t>
            </a:r>
            <a:r>
              <a:rPr lang="ru-RU" sz="900" dirty="0">
                <a:latin typeface="Arial Narrow"/>
                <a:cs typeface="Arial Narrow"/>
              </a:rPr>
              <a:t>. Удобно использовать на марафонах</a:t>
            </a:r>
            <a:r>
              <a:rPr lang="ru-RU" sz="900" dirty="0" smtClean="0">
                <a:latin typeface="Arial Narrow"/>
                <a:cs typeface="Arial Narrow"/>
              </a:rPr>
              <a:t>.</a:t>
            </a:r>
            <a:r>
              <a:rPr sz="900" dirty="0" smtClean="0">
                <a:latin typeface="Arial Narrow"/>
                <a:cs typeface="Arial Narrow"/>
              </a:rPr>
              <a:t>.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8447" y="1706611"/>
            <a:ext cx="2312888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Лёгкая </a:t>
            </a:r>
            <a:r>
              <a:rPr lang="ru-RU" sz="900" dirty="0">
                <a:latin typeface="Arial Narrow"/>
                <a:cs typeface="Arial Narrow"/>
              </a:rPr>
              <a:t>композитная спортивная модель</a:t>
            </a: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Повышенная </a:t>
            </a:r>
            <a:r>
              <a:rPr lang="ru-RU" sz="900" dirty="0">
                <a:latin typeface="Arial Narrow"/>
                <a:cs typeface="Arial Narrow"/>
              </a:rPr>
              <a:t>прочность и оптимальный баланс</a:t>
            </a: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Быстро </a:t>
            </a:r>
            <a:r>
              <a:rPr lang="ru-RU" sz="900" dirty="0">
                <a:latin typeface="Arial Narrow"/>
                <a:cs typeface="Arial Narrow"/>
              </a:rPr>
              <a:t>и легко отстегивается /пристегивается темляк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41614" y="3608157"/>
            <a:ext cx="1462405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42852" y="3862305"/>
            <a:ext cx="6972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QUICK CLICK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6360" y="4431692"/>
            <a:ext cx="465455" cy="3810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LITE  AERO  SMALL/BIG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36315" y="3850549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35162" y="445804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42230" y="3835309"/>
            <a:ext cx="420624" cy="420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9789" y="3626737"/>
            <a:ext cx="2658745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AIR CARBON HM </a:t>
            </a:r>
            <a:r>
              <a:rPr sz="1000" spc="-10" dirty="0">
                <a:latin typeface="Arial Narrow"/>
                <a:cs typeface="Arial Narrow"/>
              </a:rPr>
              <a:t>SHAFT;QUICK </a:t>
            </a:r>
            <a:r>
              <a:rPr sz="1000" dirty="0">
                <a:latin typeface="Arial Narrow"/>
                <a:cs typeface="Arial Narrow"/>
              </a:rPr>
              <a:t>CLICK 2.0;RACE</a:t>
            </a:r>
            <a:r>
              <a:rPr sz="1000" spc="-7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LITE  AERO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SMALL/BIG</a:t>
            </a:r>
          </a:p>
        </p:txBody>
      </p:sp>
      <p:sp>
        <p:nvSpPr>
          <p:cNvPr id="15" name="object 15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7" name="object 13"/>
          <p:cNvSpPr txBox="1"/>
          <p:nvPr/>
        </p:nvSpPr>
        <p:spPr>
          <a:xfrm>
            <a:off x="6001173" y="1758763"/>
            <a:ext cx="2722667" cy="166834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smtClean="0">
                <a:latin typeface="Arial Narrow"/>
                <a:cs typeface="Arial Narrow"/>
              </a:rPr>
              <a:t>Z41320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130;135;140;145;150;155;160;165;170 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</a:t>
            </a:r>
            <a:r>
              <a:rPr lang="en-US" sz="900" dirty="0" smtClean="0">
                <a:latin typeface="Arial Narrow"/>
                <a:cs typeface="Arial Narrow"/>
              </a:rPr>
              <a:t>97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Air </a:t>
            </a:r>
            <a:r>
              <a:rPr lang="en-US" sz="900" dirty="0">
                <a:latin typeface="Arial Narrow"/>
                <a:cs typeface="Arial Narrow"/>
              </a:rPr>
              <a:t>Carbon HM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4.0/20 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</a:t>
            </a:r>
            <a:r>
              <a:rPr lang="en-US" sz="900" dirty="0" smtClean="0">
                <a:latin typeface="Arial Narrow"/>
                <a:cs typeface="Arial Narrow"/>
              </a:rPr>
              <a:t>Quick </a:t>
            </a:r>
            <a:r>
              <a:rPr lang="en-US" sz="900" dirty="0">
                <a:latin typeface="Arial Narrow"/>
                <a:cs typeface="Arial Narrow"/>
              </a:rPr>
              <a:t>Click 2.0 Grip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sz="900" dirty="0" smtClean="0">
                <a:latin typeface="Arial Narrow"/>
                <a:cs typeface="Arial Narrow"/>
              </a:rPr>
              <a:t>  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Quick </a:t>
            </a:r>
            <a:r>
              <a:rPr lang="en-US" sz="900" dirty="0">
                <a:latin typeface="Arial Narrow"/>
                <a:cs typeface="Arial Narrow"/>
              </a:rPr>
              <a:t>Click 2.0 Strap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Racelite</a:t>
            </a:r>
            <a:r>
              <a:rPr lang="en-US"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Aero</a:t>
            </a:r>
            <a:r>
              <a:rPr lang="en-US" sz="900" spc="-7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Big</a:t>
            </a:r>
            <a:r>
              <a:rPr lang="en-US" sz="900" spc="-3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584200">
              <a:lnSpc>
                <a:spcPct val="108200"/>
              </a:lnSpc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</a:t>
            </a:r>
            <a:r>
              <a:rPr lang="en-US" sz="900" spc="-2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18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6</a:t>
            </a:r>
            <a:r>
              <a:rPr lang="ru-RU" dirty="0" smtClean="0">
                <a:solidFill>
                  <a:srgbClr val="2E2056"/>
                </a:solidFill>
                <a:latin typeface="Helvetica" charset="-52"/>
              </a:rPr>
              <a:t> 500 </a:t>
            </a:r>
            <a:r>
              <a:rPr lang="en-US" dirty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1969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RC3</a:t>
            </a:r>
            <a:r>
              <a:rPr spc="-90" dirty="0"/>
              <a:t> </a:t>
            </a:r>
            <a:r>
              <a:rPr dirty="0"/>
              <a:t>CARBON</a:t>
            </a:r>
          </a:p>
        </p:txBody>
      </p:sp>
      <p:sp>
        <p:nvSpPr>
          <p:cNvPr id="3" name="object 3"/>
          <p:cNvSpPr/>
          <p:nvPr/>
        </p:nvSpPr>
        <p:spPr>
          <a:xfrm>
            <a:off x="2149605" y="930719"/>
            <a:ext cx="4273293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729865" cy="104323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RC3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CARBON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Отличный выбор для любителей. Композитная палка с износостойкой пробковой рукояткой </a:t>
            </a:r>
            <a:r>
              <a:rPr lang="ru-RU" sz="900" dirty="0" err="1">
                <a:latin typeface="Arial Narrow"/>
                <a:cs typeface="Arial Narrow"/>
              </a:rPr>
              <a:t>Filled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Cork</a:t>
            </a:r>
            <a:r>
              <a:rPr lang="ru-RU" sz="900" dirty="0">
                <a:latin typeface="Arial Narrow"/>
                <a:cs typeface="Arial Narrow"/>
              </a:rPr>
              <a:t> и гоночным темляком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. Большая гоночная лапка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Aero</a:t>
            </a:r>
            <a:r>
              <a:rPr lang="ru-RU" sz="900" dirty="0">
                <a:latin typeface="Arial Narrow"/>
                <a:cs typeface="Arial Narrow"/>
              </a:rPr>
              <a:t> позволяет кататься в любых погодных условиях.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6699" y="1715025"/>
            <a:ext cx="2128301" cy="91499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en-US" sz="900" spc="-15" dirty="0" smtClean="0">
                <a:latin typeface="Arial Narrow"/>
                <a:cs typeface="Arial Narrow"/>
              </a:rPr>
              <a:t>- </a:t>
            </a:r>
            <a:r>
              <a:rPr lang="ru-RU" sz="900" spc="-15" dirty="0" smtClean="0">
                <a:latin typeface="Arial Narrow"/>
                <a:cs typeface="Arial Narrow"/>
              </a:rPr>
              <a:t>Лёгкая </a:t>
            </a:r>
            <a:r>
              <a:rPr lang="ru-RU" sz="900" spc="-15" dirty="0">
                <a:latin typeface="Arial Narrow"/>
                <a:cs typeface="Arial Narrow"/>
              </a:rPr>
              <a:t>композитная спортивная модель</a:t>
            </a:r>
          </a:p>
          <a:p>
            <a:pPr marL="12700" marR="5080">
              <a:lnSpc>
                <a:spcPts val="1030"/>
              </a:lnSpc>
            </a:pPr>
            <a:r>
              <a:rPr lang="en-US" sz="900" spc="-15" dirty="0" smtClean="0">
                <a:latin typeface="Arial Narrow"/>
                <a:cs typeface="Arial Narrow"/>
              </a:rPr>
              <a:t>- </a:t>
            </a:r>
            <a:r>
              <a:rPr lang="ru-RU" sz="900" spc="-15" dirty="0" smtClean="0">
                <a:latin typeface="Arial Narrow"/>
                <a:cs typeface="Arial Narrow"/>
              </a:rPr>
              <a:t>Износостойкая </a:t>
            </a:r>
            <a:r>
              <a:rPr lang="ru-RU" sz="900" spc="-15" dirty="0">
                <a:latin typeface="Arial Narrow"/>
                <a:cs typeface="Arial Narrow"/>
              </a:rPr>
              <a:t>пробковая рукоятка</a:t>
            </a:r>
          </a:p>
          <a:p>
            <a:pPr marL="12700" marR="5080">
              <a:lnSpc>
                <a:spcPts val="1030"/>
              </a:lnSpc>
            </a:pPr>
            <a:r>
              <a:rPr lang="en-US" sz="900" spc="-15" dirty="0" smtClean="0">
                <a:latin typeface="Arial Narrow"/>
                <a:cs typeface="Arial Narrow"/>
              </a:rPr>
              <a:t>- </a:t>
            </a:r>
            <a:r>
              <a:rPr lang="ru-RU" sz="900" spc="-15" dirty="0" smtClean="0">
                <a:latin typeface="Arial Narrow"/>
                <a:cs typeface="Arial Narrow"/>
              </a:rPr>
              <a:t>Дышащий </a:t>
            </a:r>
            <a:r>
              <a:rPr lang="ru-RU" sz="900" spc="-15" dirty="0">
                <a:latin typeface="Arial Narrow"/>
                <a:cs typeface="Arial Narrow"/>
              </a:rPr>
              <a:t>гоночный </a:t>
            </a:r>
            <a:r>
              <a:rPr lang="ru-RU" sz="900" spc="-15" dirty="0" err="1">
                <a:latin typeface="Arial Narrow"/>
                <a:cs typeface="Arial Narrow"/>
              </a:rPr>
              <a:t>неопреновый</a:t>
            </a:r>
            <a:r>
              <a:rPr lang="ru-RU" sz="900" spc="-15" dirty="0">
                <a:latin typeface="Arial Narrow"/>
                <a:cs typeface="Arial Narrow"/>
              </a:rPr>
              <a:t> темляк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spc="-15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70861" y="3710891"/>
            <a:ext cx="1462405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72099" y="3926930"/>
            <a:ext cx="57213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FILLED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CORK  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6760" y="4385665"/>
            <a:ext cx="558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72099" y="4347556"/>
            <a:ext cx="465455" cy="3810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LITE  AERO  SMALL/BIG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65562" y="395328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65562" y="4373908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71477" y="3953283"/>
            <a:ext cx="694943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71477" y="4373908"/>
            <a:ext cx="694943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9036" y="3729471"/>
            <a:ext cx="2536825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AIR CARBON HM </a:t>
            </a:r>
            <a:r>
              <a:rPr sz="1000" spc="-10" dirty="0">
                <a:latin typeface="Arial Narrow"/>
                <a:cs typeface="Arial Narrow"/>
              </a:rPr>
              <a:t>SHAFT;FILLED </a:t>
            </a:r>
            <a:r>
              <a:rPr sz="1000" dirty="0">
                <a:latin typeface="Arial Narrow"/>
                <a:cs typeface="Arial Narrow"/>
              </a:rPr>
              <a:t>CORK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GRIP;RACE  STRAP;RACE LITE AERO</a:t>
            </a:r>
            <a:r>
              <a:rPr sz="1000" spc="-6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SMALL/BIG</a:t>
            </a:r>
          </a:p>
        </p:txBody>
      </p:sp>
      <p:sp>
        <p:nvSpPr>
          <p:cNvPr id="18" name="object 18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0" name="object 13"/>
          <p:cNvSpPr txBox="1"/>
          <p:nvPr/>
        </p:nvSpPr>
        <p:spPr>
          <a:xfrm>
            <a:off x="6001173" y="1758763"/>
            <a:ext cx="2722667" cy="1837298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smtClean="0">
                <a:latin typeface="Arial Narrow"/>
                <a:cs typeface="Arial Narrow"/>
              </a:rPr>
              <a:t>Z41519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120;125;130;135;140;145;150;155;160;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165;170 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215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 Air Carbon Composite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3.0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 Filled Cork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Grip </a:t>
            </a:r>
          </a:p>
          <a:p>
            <a:pPr marL="12700" marR="1282700">
              <a:lnSpc>
                <a:spcPct val="108200"/>
              </a:lnSpc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sz="900" dirty="0" smtClean="0">
                <a:latin typeface="Arial Narrow"/>
                <a:cs typeface="Arial Narrow"/>
              </a:rPr>
              <a:t>  </a:t>
            </a:r>
            <a:r>
              <a:rPr lang="en-US" sz="900" dirty="0">
                <a:latin typeface="Arial Narrow"/>
                <a:cs typeface="Arial Narrow"/>
              </a:rPr>
              <a:t>	Race</a:t>
            </a:r>
            <a:r>
              <a:rPr lang="en-US" sz="900" spc="-15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Strap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err="1">
                <a:latin typeface="Arial Narrow"/>
                <a:cs typeface="Arial Narrow"/>
              </a:rPr>
              <a:t>Racelite</a:t>
            </a:r>
            <a:r>
              <a:rPr lang="en-US" sz="900" dirty="0">
                <a:latin typeface="Arial Narrow"/>
                <a:cs typeface="Arial Narrow"/>
              </a:rPr>
              <a:t> Aero Big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</a:t>
            </a:r>
            <a:r>
              <a:rPr lang="en-US" sz="900" spc="-2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21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4 800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77847"/>
            <a:ext cx="608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RC3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49605" y="930719"/>
            <a:ext cx="4273293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771775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RC3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Лучший выбор для любителей. Алюминиевая модель с износостойкой пробковой рукояткой </a:t>
            </a:r>
            <a:r>
              <a:rPr lang="ru-RU" sz="900" dirty="0" err="1">
                <a:latin typeface="Arial Narrow"/>
                <a:cs typeface="Arial Narrow"/>
              </a:rPr>
              <a:t>Filled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Cork</a:t>
            </a:r>
            <a:r>
              <a:rPr lang="ru-RU" sz="900" dirty="0">
                <a:latin typeface="Arial Narrow"/>
                <a:cs typeface="Arial Narrow"/>
              </a:rPr>
              <a:t> и гоночным темляком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. Большая гоночная лапка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Aero</a:t>
            </a:r>
            <a:r>
              <a:rPr lang="ru-RU" sz="900" dirty="0">
                <a:latin typeface="Arial Narrow"/>
                <a:cs typeface="Arial Narrow"/>
              </a:rPr>
              <a:t> позволяет кататься в любых погодных условиях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86699" y="1795684"/>
            <a:ext cx="2128301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 smtClean="0"/>
              <a:t>ПРЕИМУЩЕСТВА ДЛЯ ПОТРЕБИТЕЛЕЙ</a:t>
            </a:r>
            <a:endParaRPr sz="1000" dirty="0"/>
          </a:p>
        </p:txBody>
      </p:sp>
      <p:sp>
        <p:nvSpPr>
          <p:cNvPr id="6" name="object 6"/>
          <p:cNvSpPr txBox="1"/>
          <p:nvPr/>
        </p:nvSpPr>
        <p:spPr>
          <a:xfrm>
            <a:off x="3586699" y="2020678"/>
            <a:ext cx="2295559" cy="612347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Лёгкая </a:t>
            </a:r>
            <a:r>
              <a:rPr lang="ru-RU" sz="900" dirty="0">
                <a:latin typeface="Arial Narrow"/>
                <a:cs typeface="Arial Narrow"/>
              </a:rPr>
              <a:t>алюминиевая спортивная модель</a:t>
            </a:r>
          </a:p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Износостойкая </a:t>
            </a:r>
            <a:r>
              <a:rPr lang="ru-RU" sz="900" dirty="0">
                <a:latin typeface="Arial Narrow"/>
                <a:cs typeface="Arial Narrow"/>
              </a:rPr>
              <a:t>пробковая рукоятка</a:t>
            </a:r>
          </a:p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Хорошее </a:t>
            </a:r>
            <a:r>
              <a:rPr lang="ru-RU" sz="900" dirty="0">
                <a:latin typeface="Arial Narrow"/>
                <a:cs typeface="Arial Narrow"/>
              </a:rPr>
              <a:t>соотношение цена-качество</a:t>
            </a:r>
          </a:p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Дышащий </a:t>
            </a:r>
            <a:r>
              <a:rPr lang="ru-RU" sz="900" dirty="0">
                <a:latin typeface="Arial Narrow"/>
                <a:cs typeface="Arial Narrow"/>
              </a:rPr>
              <a:t>гоночный </a:t>
            </a:r>
            <a:r>
              <a:rPr lang="ru-RU" sz="900" dirty="0" err="1">
                <a:latin typeface="Arial Narrow"/>
                <a:cs typeface="Arial Narrow"/>
              </a:rPr>
              <a:t>неопреновый</a:t>
            </a:r>
            <a:r>
              <a:rPr lang="ru-RU" sz="900" dirty="0">
                <a:latin typeface="Arial Narrow"/>
                <a:cs typeface="Arial Narrow"/>
              </a:rPr>
              <a:t> темляк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586699" y="3667968"/>
            <a:ext cx="1449070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949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ALUMINIUM  SHAFT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887937" y="3884007"/>
            <a:ext cx="57213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FILLED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CORK  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52598" y="4342742"/>
            <a:ext cx="558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87937" y="4304633"/>
            <a:ext cx="465455" cy="3810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LITE  AERO  SMALL/BIG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81400" y="3910359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81400" y="433098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7315" y="3910360"/>
            <a:ext cx="694943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7315" y="4330985"/>
            <a:ext cx="694943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4874" y="3686548"/>
            <a:ext cx="2282190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ALUMINIUM </a:t>
            </a:r>
            <a:r>
              <a:rPr sz="1000" spc="-10" dirty="0">
                <a:latin typeface="Arial Narrow"/>
                <a:cs typeface="Arial Narrow"/>
              </a:rPr>
              <a:t>SHAFT;FILLED </a:t>
            </a:r>
            <a:r>
              <a:rPr sz="1000" dirty="0">
                <a:latin typeface="Arial Narrow"/>
                <a:cs typeface="Arial Narrow"/>
              </a:rPr>
              <a:t>CORK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GRIP;RACE  STRAP;RACE LITE AERO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SMALL/BIG</a:t>
            </a:r>
          </a:p>
        </p:txBody>
      </p:sp>
      <p:sp>
        <p:nvSpPr>
          <p:cNvPr id="19" name="object 19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1" name="object 13"/>
          <p:cNvSpPr txBox="1"/>
          <p:nvPr/>
        </p:nvSpPr>
        <p:spPr>
          <a:xfrm>
            <a:off x="6001173" y="1758763"/>
            <a:ext cx="2722667" cy="1837298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smtClean="0">
                <a:latin typeface="Arial Narrow"/>
                <a:cs typeface="Arial Narrow"/>
              </a:rPr>
              <a:t>Z41619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120;125;130;135;140;145;150;155;160;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165;170 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245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err="1">
                <a:latin typeface="Arial Narrow"/>
                <a:cs typeface="Arial Narrow"/>
              </a:rPr>
              <a:t>Alu</a:t>
            </a:r>
            <a:r>
              <a:rPr lang="en-US" sz="900" spc="-5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6013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 Filled Cork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Grip </a:t>
            </a:r>
          </a:p>
          <a:p>
            <a:pPr marL="12700" marR="1282700">
              <a:lnSpc>
                <a:spcPct val="108200"/>
              </a:lnSpc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sz="900" dirty="0" smtClean="0">
                <a:latin typeface="Arial Narrow"/>
                <a:cs typeface="Arial Narrow"/>
              </a:rPr>
              <a:t>  </a:t>
            </a:r>
            <a:r>
              <a:rPr lang="en-US" sz="900" dirty="0">
                <a:latin typeface="Arial Narrow"/>
                <a:cs typeface="Arial Narrow"/>
              </a:rPr>
              <a:t>	Race</a:t>
            </a:r>
            <a:r>
              <a:rPr lang="en-US" sz="900" spc="-15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Strap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err="1">
                <a:latin typeface="Arial Narrow"/>
                <a:cs typeface="Arial Narrow"/>
              </a:rPr>
              <a:t>Racelite</a:t>
            </a:r>
            <a:r>
              <a:rPr lang="en-US" sz="900" dirty="0">
                <a:latin typeface="Arial Narrow"/>
                <a:cs typeface="Arial Narrow"/>
              </a:rPr>
              <a:t> Aero Big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</a:t>
            </a:r>
            <a:r>
              <a:rPr lang="en-US" sz="900" spc="-2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22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4 000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200469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8322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2975" y="1099750"/>
            <a:ext cx="783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SUPERLITE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677" y="1241320"/>
            <a:ext cx="5886448" cy="968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7360" y="2388854"/>
            <a:ext cx="10147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PERFORMANCE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2061" y="2530423"/>
            <a:ext cx="5886450" cy="968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35824"/>
            <a:ext cx="1961514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443831" y="3677957"/>
            <a:ext cx="5581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SPORT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3" name="object 5"/>
          <p:cNvSpPr/>
          <p:nvPr/>
        </p:nvSpPr>
        <p:spPr>
          <a:xfrm>
            <a:off x="438533" y="3819527"/>
            <a:ext cx="5886448" cy="968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21475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</a:t>
            </a:r>
            <a:r>
              <a:rPr spc="-90" dirty="0"/>
              <a:t> </a:t>
            </a:r>
            <a:r>
              <a:rPr dirty="0"/>
              <a:t>SUPERLITE</a:t>
            </a:r>
          </a:p>
        </p:txBody>
      </p:sp>
      <p:sp>
        <p:nvSpPr>
          <p:cNvPr id="3" name="object 3"/>
          <p:cNvSpPr/>
          <p:nvPr/>
        </p:nvSpPr>
        <p:spPr>
          <a:xfrm>
            <a:off x="2152653" y="930719"/>
            <a:ext cx="4267197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743835" cy="129971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SUPERLITE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Идеальная модель для первых тренировок и лыжных прогулок. Прочное алюминиевое древко, комфортная рукоятка </a:t>
            </a:r>
            <a:r>
              <a:rPr lang="ru-RU" sz="900" dirty="0" err="1">
                <a:latin typeface="Arial Narrow"/>
                <a:cs typeface="Arial Narrow"/>
              </a:rPr>
              <a:t>Cork</a:t>
            </a:r>
            <a:r>
              <a:rPr lang="ru-RU" sz="900" dirty="0">
                <a:latin typeface="Arial Narrow"/>
                <a:cs typeface="Arial Narrow"/>
              </a:rPr>
              <a:t> с пробкой в зоне хвата. Мягкий, прямой и широкий темляк </a:t>
            </a:r>
            <a:r>
              <a:rPr lang="ru-RU" sz="900" dirty="0" err="1">
                <a:latin typeface="Arial Narrow"/>
                <a:cs typeface="Arial Narrow"/>
              </a:rPr>
              <a:t>Comfort</a:t>
            </a:r>
            <a:r>
              <a:rPr lang="ru-RU" sz="900" dirty="0">
                <a:latin typeface="Arial Narrow"/>
                <a:cs typeface="Arial Narrow"/>
              </a:rPr>
              <a:t>. Большая гоночная лапка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Aero</a:t>
            </a:r>
            <a:r>
              <a:rPr lang="ru-RU" sz="900" dirty="0">
                <a:latin typeface="Arial Narrow"/>
                <a:cs typeface="Arial Narrow"/>
              </a:rPr>
              <a:t> позволяет кататься в любых погодных условиях. Палки подойдут любителям как опытным, так и начинающим. 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45073" y="1715025"/>
            <a:ext cx="2556496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348615">
              <a:lnSpc>
                <a:spcPts val="1030"/>
              </a:lnSpc>
              <a:spcBef>
                <a:spcPts val="64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Алюминиевые </a:t>
            </a:r>
            <a:r>
              <a:rPr lang="ru-RU" sz="900" dirty="0">
                <a:latin typeface="Arial Narrow"/>
                <a:cs typeface="Arial Narrow"/>
              </a:rPr>
              <a:t>палки для любителей</a:t>
            </a:r>
          </a:p>
          <a:p>
            <a:pPr marL="12700" marR="348615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Легкие </a:t>
            </a:r>
            <a:r>
              <a:rPr lang="ru-RU" sz="900" dirty="0">
                <a:latin typeface="Arial Narrow"/>
                <a:cs typeface="Arial Narrow"/>
              </a:rPr>
              <a:t>и прочные</a:t>
            </a:r>
          </a:p>
          <a:p>
            <a:pPr marL="12700" marR="348615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Эргономичная </a:t>
            </a:r>
            <a:r>
              <a:rPr lang="ru-RU" sz="900" dirty="0">
                <a:latin typeface="Arial Narrow"/>
                <a:cs typeface="Arial Narrow"/>
              </a:rPr>
              <a:t>рукоятка с пробкой в зоне хвата</a:t>
            </a:r>
          </a:p>
          <a:p>
            <a:pPr marL="12700" marR="348615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Удобный </a:t>
            </a:r>
            <a:r>
              <a:rPr lang="ru-RU" sz="900" dirty="0">
                <a:latin typeface="Arial Narrow"/>
                <a:cs typeface="Arial Narrow"/>
              </a:rPr>
              <a:t>широкий прямой темляк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86699" y="3664500"/>
            <a:ext cx="1449070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949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ALUMINIUM  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87937" y="3880539"/>
            <a:ext cx="57213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FILLED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CORK  GRIP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352598" y="4339273"/>
            <a:ext cx="6413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FUSION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7937" y="4301164"/>
            <a:ext cx="465455" cy="3810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LITE  AERO  SMALL/BIG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1400" y="390689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1400" y="4312277"/>
            <a:ext cx="420624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7315" y="3906892"/>
            <a:ext cx="694943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7315" y="4327517"/>
            <a:ext cx="694943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4874" y="3683080"/>
            <a:ext cx="2386330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ALUMINIUM </a:t>
            </a:r>
            <a:r>
              <a:rPr sz="1000" spc="-10" dirty="0">
                <a:latin typeface="Arial Narrow"/>
                <a:cs typeface="Arial Narrow"/>
              </a:rPr>
              <a:t>SHAFT;FILLED </a:t>
            </a:r>
            <a:r>
              <a:rPr sz="1000" dirty="0">
                <a:latin typeface="Arial Narrow"/>
                <a:cs typeface="Arial Narrow"/>
              </a:rPr>
              <a:t>CORK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GRIP;FUSION  STRAP;RACE LITE AERO</a:t>
            </a:r>
            <a:r>
              <a:rPr sz="1000" spc="-6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SMALL/BIG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1961514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6001173" y="1758763"/>
            <a:ext cx="2914227" cy="182620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Z44020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120;125;130;135;140;145;150;155;160;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165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235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Alu</a:t>
            </a:r>
            <a:r>
              <a:rPr lang="en-US" sz="900" spc="-5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6013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</a:t>
            </a:r>
            <a:r>
              <a:rPr lang="en-US" sz="900" dirty="0" smtClean="0">
                <a:latin typeface="Arial Narrow"/>
                <a:cs typeface="Arial Narrow"/>
              </a:rPr>
              <a:t>Filled </a:t>
            </a:r>
            <a:r>
              <a:rPr lang="en-US" sz="900" dirty="0">
                <a:latin typeface="Arial Narrow"/>
                <a:cs typeface="Arial Narrow"/>
              </a:rPr>
              <a:t>Cork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Grip </a:t>
            </a:r>
          </a:p>
          <a:p>
            <a:pPr marL="12700" marR="1282700">
              <a:lnSpc>
                <a:spcPct val="108200"/>
              </a:lnSpc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Fusion</a:t>
            </a:r>
            <a:r>
              <a:rPr lang="en-US" sz="900" spc="-20" dirty="0" smtClean="0">
                <a:latin typeface="Arial Narrow"/>
                <a:cs typeface="Arial Narrow"/>
              </a:rPr>
              <a:t> S</a:t>
            </a:r>
            <a:r>
              <a:rPr lang="en-US" sz="900" dirty="0" smtClean="0">
                <a:latin typeface="Arial Narrow"/>
                <a:cs typeface="Arial Narrow"/>
              </a:rPr>
              <a:t>trap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Racelite</a:t>
            </a:r>
            <a:r>
              <a:rPr lang="en-US" sz="900" dirty="0" smtClean="0">
                <a:latin typeface="Arial Narrow"/>
                <a:cs typeface="Arial Narrow"/>
              </a:rPr>
              <a:t> Aero Big</a:t>
            </a:r>
            <a:r>
              <a:rPr lang="en-US" sz="900" spc="-100" dirty="0" smtClean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Basket 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</a:t>
            </a:r>
            <a:r>
              <a:rPr lang="en-US" sz="900" spc="-2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20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3 800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27952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</a:t>
            </a:r>
            <a:r>
              <a:rPr spc="-90" dirty="0"/>
              <a:t> </a:t>
            </a:r>
            <a:r>
              <a:rPr dirty="0"/>
              <a:t>PERFORMANCE</a:t>
            </a:r>
          </a:p>
        </p:txBody>
      </p:sp>
      <p:sp>
        <p:nvSpPr>
          <p:cNvPr id="3" name="object 3"/>
          <p:cNvSpPr/>
          <p:nvPr/>
        </p:nvSpPr>
        <p:spPr>
          <a:xfrm>
            <a:off x="2152653" y="930719"/>
            <a:ext cx="4267197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656840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PERFORMANCE</a:t>
            </a:r>
            <a:endParaRPr sz="1000" dirty="0">
              <a:latin typeface="Arial Narrow"/>
              <a:cs typeface="Arial Narrow"/>
            </a:endParaRPr>
          </a:p>
          <a:p>
            <a:pPr marL="12700" marR="5080" algn="just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Прочная алюминиевая палка с прорезиненной рукояткой TPR. Прямой темляк </a:t>
            </a:r>
            <a:r>
              <a:rPr lang="ru-RU" sz="900" dirty="0" err="1">
                <a:latin typeface="Arial Narrow"/>
                <a:cs typeface="Arial Narrow"/>
              </a:rPr>
              <a:t>Loop</a:t>
            </a:r>
            <a:r>
              <a:rPr lang="ru-RU" sz="900" dirty="0">
                <a:latin typeface="Arial Narrow"/>
                <a:cs typeface="Arial Narrow"/>
              </a:rPr>
              <a:t> 30. Большая гоночная лапка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Aero</a:t>
            </a:r>
            <a:r>
              <a:rPr lang="ru-RU" sz="900" dirty="0">
                <a:latin typeface="Arial Narrow"/>
                <a:cs typeface="Arial Narrow"/>
              </a:rPr>
              <a:t> позволяет кататься в любых погодных условиях. Палки подойдут любителям как опытным, так и начинающим.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86698" y="1715025"/>
            <a:ext cx="2128301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171450">
              <a:lnSpc>
                <a:spcPts val="1030"/>
              </a:lnSpc>
              <a:spcBef>
                <a:spcPts val="64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Алюминиевые </a:t>
            </a:r>
            <a:r>
              <a:rPr lang="ru-RU" sz="900" dirty="0">
                <a:latin typeface="Arial Narrow"/>
                <a:cs typeface="Arial Narrow"/>
              </a:rPr>
              <a:t>палки для любителей</a:t>
            </a:r>
          </a:p>
          <a:p>
            <a:pPr marL="12700" marR="17145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Надёжные </a:t>
            </a:r>
            <a:r>
              <a:rPr lang="ru-RU" sz="900" dirty="0">
                <a:latin typeface="Arial Narrow"/>
                <a:cs typeface="Arial Narrow"/>
              </a:rPr>
              <a:t>и прочные</a:t>
            </a:r>
          </a:p>
          <a:p>
            <a:pPr marL="12700" marR="17145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Эргономичная </a:t>
            </a:r>
            <a:r>
              <a:rPr lang="ru-RU" sz="900" dirty="0">
                <a:latin typeface="Arial Narrow"/>
                <a:cs typeface="Arial Narrow"/>
              </a:rPr>
              <a:t>рукоятка из полиуретана</a:t>
            </a:r>
          </a:p>
          <a:p>
            <a:pPr marL="12700" marR="17145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Удобный </a:t>
            </a:r>
            <a:r>
              <a:rPr lang="ru-RU" sz="900" dirty="0">
                <a:latin typeface="Arial Narrow"/>
                <a:cs typeface="Arial Narrow"/>
              </a:rPr>
              <a:t>широкий прямой темляк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86699" y="3408525"/>
            <a:ext cx="1449070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949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ALUMINIUM  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87937" y="3624564"/>
            <a:ext cx="465455" cy="3810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LITE  AERO  SMALL/BIG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81400" y="3650917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87315" y="365091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14874" y="3427105"/>
            <a:ext cx="2450465" cy="36385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dirty="0">
                <a:latin typeface="Arial Narrow"/>
                <a:cs typeface="Arial Narrow"/>
              </a:rPr>
              <a:t>ALUMINIUM SHAFT;RACE LITE AERO</a:t>
            </a:r>
            <a:r>
              <a:rPr sz="1000" spc="-9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SMALL/BIG</a:t>
            </a:r>
          </a:p>
        </p:txBody>
      </p:sp>
      <p:sp>
        <p:nvSpPr>
          <p:cNvPr id="13" name="object 13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7300" y="4935824"/>
            <a:ext cx="1961514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5" name="object 13"/>
          <p:cNvSpPr txBox="1"/>
          <p:nvPr/>
        </p:nvSpPr>
        <p:spPr>
          <a:xfrm>
            <a:off x="6001173" y="1758763"/>
            <a:ext cx="2914227" cy="165410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Z44120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120;125;130;135;140;145;150;155;160;165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240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Alu</a:t>
            </a:r>
            <a:r>
              <a:rPr lang="en-US" sz="900" spc="-5" dirty="0" smtClean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6061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TPR Grip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2.0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lang="en-US" sz="900" dirty="0">
                <a:latin typeface="Arial Narrow"/>
                <a:cs typeface="Arial Narrow"/>
              </a:rPr>
              <a:t>	Loop 30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Strap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Racelite</a:t>
            </a:r>
            <a:r>
              <a:rPr lang="en-US"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Aero Big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</a:t>
            </a:r>
            <a:r>
              <a:rPr lang="en-US" sz="900" spc="-2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16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2 800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1516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</a:t>
            </a:r>
            <a:r>
              <a:rPr spc="-90" dirty="0"/>
              <a:t> </a:t>
            </a:r>
            <a:r>
              <a:rPr dirty="0"/>
              <a:t>SPORT</a:t>
            </a:r>
          </a:p>
        </p:txBody>
      </p:sp>
      <p:sp>
        <p:nvSpPr>
          <p:cNvPr id="3" name="object 3"/>
          <p:cNvSpPr/>
          <p:nvPr/>
        </p:nvSpPr>
        <p:spPr>
          <a:xfrm>
            <a:off x="2152653" y="930719"/>
            <a:ext cx="4267197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516505" cy="104323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SPORT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Базовая любительская модель из 100% стекловолокна для лыжных прогулок. Прямой темляк </a:t>
            </a:r>
            <a:r>
              <a:rPr lang="ru-RU" sz="900" dirty="0" err="1">
                <a:latin typeface="Arial Narrow"/>
                <a:cs typeface="Arial Narrow"/>
              </a:rPr>
              <a:t>Loop</a:t>
            </a:r>
            <a:r>
              <a:rPr lang="ru-RU" sz="900" dirty="0">
                <a:latin typeface="Arial Narrow"/>
                <a:cs typeface="Arial Narrow"/>
              </a:rPr>
              <a:t> 20. Широкая туристическая лапка </a:t>
            </a:r>
            <a:r>
              <a:rPr lang="ru-RU" sz="900" dirty="0" err="1">
                <a:latin typeface="Arial Narrow"/>
                <a:cs typeface="Arial Narrow"/>
              </a:rPr>
              <a:t>Touring</a:t>
            </a:r>
            <a:r>
              <a:rPr lang="ru-RU" sz="900" dirty="0">
                <a:latin typeface="Arial Narrow"/>
                <a:cs typeface="Arial Narrow"/>
              </a:rPr>
              <a:t> 15 позволяет кататься по трассе, в парках и в лесу.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6699" y="1715025"/>
            <a:ext cx="2128301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Для </a:t>
            </a:r>
            <a:r>
              <a:rPr lang="ru-RU" sz="900" dirty="0">
                <a:latin typeface="Arial Narrow"/>
                <a:cs typeface="Arial Narrow"/>
              </a:rPr>
              <a:t>любителей лыжных </a:t>
            </a:r>
            <a:r>
              <a:rPr lang="ru-RU" sz="900" dirty="0" smtClean="0">
                <a:latin typeface="Arial Narrow"/>
                <a:cs typeface="Arial Narrow"/>
              </a:rPr>
              <a:t>прогулок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Надежные </a:t>
            </a:r>
            <a:r>
              <a:rPr lang="ru-RU" sz="900" dirty="0">
                <a:latin typeface="Arial Narrow"/>
                <a:cs typeface="Arial Narrow"/>
              </a:rPr>
              <a:t>и </a:t>
            </a:r>
            <a:r>
              <a:rPr lang="ru-RU" sz="900" dirty="0" smtClean="0">
                <a:latin typeface="Arial Narrow"/>
                <a:cs typeface="Arial Narrow"/>
              </a:rPr>
              <a:t>прочные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Проверенные </a:t>
            </a:r>
            <a:r>
              <a:rPr lang="ru-RU" sz="900" dirty="0">
                <a:latin typeface="Arial Narrow"/>
                <a:cs typeface="Arial Narrow"/>
              </a:rPr>
              <a:t>технологии и конструкция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86699" y="3443880"/>
            <a:ext cx="14490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874" y="3443880"/>
            <a:ext cx="8591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35824"/>
            <a:ext cx="1961514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2" name="object 13"/>
          <p:cNvSpPr txBox="1"/>
          <p:nvPr/>
        </p:nvSpPr>
        <p:spPr>
          <a:xfrm>
            <a:off x="6001173" y="1758763"/>
            <a:ext cx="2914227" cy="165410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Z44220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120;125;130;135;140;145;150;155;160;165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260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Fibre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</a:t>
            </a:r>
            <a:r>
              <a:rPr lang="en-US" sz="900" dirty="0" smtClean="0">
                <a:latin typeface="Arial Narrow"/>
                <a:cs typeface="Arial Narrow"/>
              </a:rPr>
              <a:t>11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TPR Grip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2.0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lang="en-US" sz="900" dirty="0">
                <a:latin typeface="Arial Narrow"/>
                <a:cs typeface="Arial Narrow"/>
              </a:rPr>
              <a:t>	Loop </a:t>
            </a:r>
            <a:r>
              <a:rPr lang="en-US" sz="900" dirty="0" smtClean="0">
                <a:latin typeface="Arial Narrow"/>
                <a:cs typeface="Arial Narrow"/>
              </a:rPr>
              <a:t>20</a:t>
            </a:r>
            <a:r>
              <a:rPr lang="en-US" sz="900" spc="-1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Strap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en-US" sz="900" dirty="0">
                <a:latin typeface="Arial Narrow"/>
                <a:cs typeface="Arial Narrow"/>
              </a:rPr>
              <a:t> Touring 11 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</a:t>
            </a:r>
            <a:r>
              <a:rPr lang="en-US" sz="900" spc="-2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13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2 000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294068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8322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2975" y="1099750"/>
            <a:ext cx="82994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BCX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VARIOLITE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676" y="1241320"/>
            <a:ext cx="5886450" cy="968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975" y="2414788"/>
            <a:ext cx="8356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BCX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MOUNTAIN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7676" y="2556358"/>
            <a:ext cx="5886450" cy="968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2975" y="3729826"/>
            <a:ext cx="7772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BC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OFFTRACK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7676" y="3871395"/>
            <a:ext cx="5886450" cy="9682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35824"/>
            <a:ext cx="21437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8322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2975" y="1099750"/>
            <a:ext cx="92836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STIFF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676" y="1241320"/>
            <a:ext cx="5886450" cy="968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975" y="2414788"/>
            <a:ext cx="6102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7676" y="2556358"/>
            <a:ext cx="5886450" cy="968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2975" y="3729826"/>
            <a:ext cx="2457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7676" y="3871395"/>
            <a:ext cx="5886450" cy="9682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22771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BCX</a:t>
            </a:r>
            <a:r>
              <a:rPr spc="-90" dirty="0"/>
              <a:t> </a:t>
            </a:r>
            <a:r>
              <a:rPr dirty="0"/>
              <a:t>VARIOLITE</a:t>
            </a:r>
          </a:p>
        </p:txBody>
      </p:sp>
      <p:sp>
        <p:nvSpPr>
          <p:cNvPr id="3" name="object 3"/>
          <p:cNvSpPr/>
          <p:nvPr/>
        </p:nvSpPr>
        <p:spPr>
          <a:xfrm>
            <a:off x="2152653" y="930719"/>
            <a:ext cx="4267197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771775" cy="112458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BCX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VARIOLITE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Надежная алюминиевая модель для лыжных походов, с возможностью регулировки длины палки благодаря системе </a:t>
            </a:r>
            <a:r>
              <a:rPr lang="ru-RU" sz="900" dirty="0" err="1">
                <a:latin typeface="Arial Narrow"/>
                <a:cs typeface="Arial Narrow"/>
              </a:rPr>
              <a:t>Air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Lock</a:t>
            </a:r>
            <a:r>
              <a:rPr lang="ru-RU" sz="900" dirty="0">
                <a:latin typeface="Arial Narrow"/>
                <a:cs typeface="Arial Narrow"/>
              </a:rPr>
              <a:t> 2. Рукоятка </a:t>
            </a:r>
            <a:r>
              <a:rPr lang="ru-RU" sz="900" dirty="0" err="1">
                <a:latin typeface="Arial Narrow"/>
                <a:cs typeface="Arial Narrow"/>
              </a:rPr>
              <a:t>Multi</a:t>
            </a:r>
            <a:r>
              <a:rPr lang="ru-RU" sz="900" dirty="0">
                <a:latin typeface="Arial Narrow"/>
                <a:cs typeface="Arial Narrow"/>
              </a:rPr>
              <a:t> с пробкой в зоне хвата с возможностью изменения хвата на сложном рельефе. Широкий, прямой темляк BC. Усовершенствованная большая лапка </a:t>
            </a:r>
            <a:r>
              <a:rPr lang="ru-RU" sz="900" dirty="0" err="1">
                <a:latin typeface="Arial Narrow"/>
                <a:cs typeface="Arial Narrow"/>
              </a:rPr>
              <a:t>Flex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позволяет передвигаться по глубокому снегу.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86699" y="1715025"/>
            <a:ext cx="2128301" cy="1248419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r>
              <a:rPr lang="ru-RU" sz="900" dirty="0">
                <a:latin typeface="Arial Narrow"/>
                <a:cs typeface="Arial Narrow"/>
              </a:rPr>
              <a:t>- Лёгкий вес и прочность</a:t>
            </a:r>
          </a:p>
          <a:p>
            <a:pPr marL="12700">
              <a:lnSpc>
                <a:spcPts val="1055"/>
              </a:lnSpc>
            </a:pPr>
            <a:r>
              <a:rPr lang="ru-RU" sz="900" dirty="0">
                <a:latin typeface="Arial Narrow"/>
                <a:cs typeface="Arial Narrow"/>
              </a:rPr>
              <a:t>- Возможность изменения длины в зависимости от крутизны склона</a:t>
            </a:r>
          </a:p>
          <a:p>
            <a:pPr marL="12700">
              <a:lnSpc>
                <a:spcPts val="1055"/>
              </a:lnSpc>
            </a:pPr>
            <a:r>
              <a:rPr lang="ru-RU" sz="900" dirty="0">
                <a:latin typeface="Arial Narrow"/>
                <a:cs typeface="Arial Narrow"/>
              </a:rPr>
              <a:t>- Пробковая рукоятка </a:t>
            </a:r>
            <a:r>
              <a:rPr lang="ru-RU" sz="900" dirty="0" err="1">
                <a:latin typeface="Arial Narrow"/>
                <a:cs typeface="Arial Narrow"/>
              </a:rPr>
              <a:t>Multi</a:t>
            </a:r>
            <a:r>
              <a:rPr lang="ru-RU" sz="900" dirty="0">
                <a:latin typeface="Arial Narrow"/>
                <a:cs typeface="Arial Narrow"/>
              </a:rPr>
              <a:t> с возможностью изменения хвата</a:t>
            </a:r>
          </a:p>
          <a:p>
            <a:pPr marL="12700">
              <a:lnSpc>
                <a:spcPts val="1055"/>
              </a:lnSpc>
              <a:spcBef>
                <a:spcPts val="570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86699" y="3408525"/>
            <a:ext cx="1449070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949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ALUMINIUM  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87937" y="3662673"/>
            <a:ext cx="50228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MULTI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2598" y="4083298"/>
            <a:ext cx="6413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FUSION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7937" y="4083298"/>
            <a:ext cx="5537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AIR LOCK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1400" y="3650917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1400" y="4056302"/>
            <a:ext cx="420624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7315" y="3650917"/>
            <a:ext cx="694943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7315" y="4071542"/>
            <a:ext cx="694943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4874" y="3427105"/>
            <a:ext cx="2586990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ALUMINIUM </a:t>
            </a:r>
            <a:r>
              <a:rPr sz="1000" spc="-15" dirty="0">
                <a:latin typeface="Arial Narrow"/>
                <a:cs typeface="Arial Narrow"/>
              </a:rPr>
              <a:t>SHAFT;MULTI </a:t>
            </a:r>
            <a:r>
              <a:rPr sz="1000" dirty="0">
                <a:latin typeface="Arial Narrow"/>
                <a:cs typeface="Arial Narrow"/>
              </a:rPr>
              <a:t>GRIP;FUSION</a:t>
            </a:r>
            <a:r>
              <a:rPr sz="1000" spc="-8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STRAP;AIR  LOCK 2.0;FLEXLITE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BASKET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21437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13"/>
          <p:cNvSpPr txBox="1"/>
          <p:nvPr/>
        </p:nvSpPr>
        <p:spPr>
          <a:xfrm>
            <a:off x="6001173" y="1758763"/>
            <a:ext cx="2914227" cy="163365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solidFill>
                  <a:srgbClr val="FF0000"/>
                </a:solidFill>
                <a:latin typeface="Arial Narrow"/>
                <a:cs typeface="Arial Narrow"/>
              </a:rPr>
              <a:t>Z45018</a:t>
            </a:r>
            <a:endParaRPr lang="ru-RU" sz="900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95-160 </a:t>
            </a:r>
            <a:r>
              <a:rPr lang="ru-RU" sz="900" dirty="0" smtClean="0">
                <a:latin typeface="Arial Narrow"/>
                <a:cs typeface="Arial Narrow"/>
              </a:rPr>
              <a:t>(</a:t>
            </a:r>
            <a:r>
              <a:rPr lang="ru-RU" sz="900" dirty="0" err="1" smtClean="0">
                <a:latin typeface="Arial Narrow"/>
                <a:cs typeface="Arial Narrow"/>
              </a:rPr>
              <a:t>телескопич</a:t>
            </a:r>
            <a:r>
              <a:rPr lang="ru-RU" sz="900" dirty="0" smtClean="0">
                <a:latin typeface="Arial Narrow"/>
                <a:cs typeface="Arial Narrow"/>
              </a:rPr>
              <a:t>.)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2</a:t>
            </a:r>
            <a:r>
              <a:rPr lang="ru-RU" sz="900" dirty="0" smtClean="0">
                <a:latin typeface="Arial Narrow"/>
                <a:cs typeface="Arial Narrow"/>
              </a:rPr>
              <a:t>85</a:t>
            </a: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Alu</a:t>
            </a:r>
            <a:r>
              <a:rPr lang="en-US" sz="900" spc="-5" dirty="0" smtClean="0">
                <a:latin typeface="Arial Narrow"/>
                <a:cs typeface="Arial Narrow"/>
              </a:rPr>
              <a:t> </a:t>
            </a:r>
            <a:r>
              <a:rPr lang="ru-RU" sz="900" spc="-5" dirty="0" smtClean="0">
                <a:latin typeface="Arial Narrow"/>
                <a:cs typeface="Arial Narrow"/>
              </a:rPr>
              <a:t>7075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161409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</a:t>
            </a:r>
            <a:r>
              <a:rPr lang="en-US" sz="900" dirty="0" smtClean="0">
                <a:latin typeface="Arial Narrow"/>
                <a:cs typeface="Arial Narrow"/>
              </a:rPr>
              <a:t>Multi Grip</a:t>
            </a:r>
            <a:endParaRPr lang="en-US" sz="9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lang="en-US" sz="900" dirty="0">
                <a:latin typeface="Arial Narrow"/>
                <a:cs typeface="Arial Narrow"/>
              </a:rPr>
              <a:t>	 Fusion Strap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en-US" sz="900" dirty="0">
                <a:latin typeface="Arial Narrow"/>
                <a:cs typeface="Arial Narrow"/>
              </a:rPr>
              <a:t> </a:t>
            </a:r>
            <a:r>
              <a:rPr lang="en-US" sz="900" dirty="0" err="1">
                <a:latin typeface="Arial Narrow"/>
                <a:cs typeface="Arial Narrow"/>
              </a:rPr>
              <a:t>Flexlite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08200"/>
              </a:lnSpc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Sintered</a:t>
            </a:r>
            <a:r>
              <a:rPr lang="en-US" sz="900" spc="-2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19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6 300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2292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BCX</a:t>
            </a:r>
            <a:r>
              <a:rPr spc="-90" dirty="0"/>
              <a:t> </a:t>
            </a:r>
            <a:r>
              <a:rPr dirty="0"/>
              <a:t>MOUNTAIN</a:t>
            </a:r>
          </a:p>
        </p:txBody>
      </p:sp>
      <p:sp>
        <p:nvSpPr>
          <p:cNvPr id="3" name="object 3"/>
          <p:cNvSpPr/>
          <p:nvPr/>
        </p:nvSpPr>
        <p:spPr>
          <a:xfrm>
            <a:off x="2152653" y="930719"/>
            <a:ext cx="4267197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770505" cy="9662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BCX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MOUNTAIN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Алюминиевая модель для лыжных походов и прогулок по неподготовленным трассам. Рукоятка </a:t>
            </a:r>
            <a:r>
              <a:rPr lang="ru-RU" sz="900" dirty="0" err="1">
                <a:latin typeface="Arial Narrow"/>
                <a:cs typeface="Arial Narrow"/>
              </a:rPr>
              <a:t>Multi</a:t>
            </a:r>
            <a:r>
              <a:rPr lang="ru-RU" sz="900" dirty="0">
                <a:latin typeface="Arial Narrow"/>
                <a:cs typeface="Arial Narrow"/>
              </a:rPr>
              <a:t> с пробкой в зоне хвата с возможностью изменения хвата на сложном рельефе. Широкий, прямой темляк BC. Усовершенствованная большая лапка </a:t>
            </a:r>
            <a:r>
              <a:rPr lang="ru-RU" sz="900" dirty="0" err="1">
                <a:latin typeface="Arial Narrow"/>
                <a:cs typeface="Arial Narrow"/>
              </a:rPr>
              <a:t>Flex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позволяет передвигаться по глубокому снегу.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86698" y="1715025"/>
            <a:ext cx="2128301" cy="8380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20320">
              <a:lnSpc>
                <a:spcPts val="1030"/>
              </a:lnSpc>
              <a:spcBef>
                <a:spcPts val="64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Лёгкий </a:t>
            </a:r>
            <a:r>
              <a:rPr lang="ru-RU" sz="900" dirty="0">
                <a:latin typeface="Arial Narrow"/>
                <a:cs typeface="Arial Narrow"/>
              </a:rPr>
              <a:t>вес и прочность</a:t>
            </a:r>
          </a:p>
          <a:p>
            <a:pPr marL="12700" marR="2032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Пробковая </a:t>
            </a:r>
            <a:r>
              <a:rPr lang="ru-RU" sz="900" dirty="0">
                <a:latin typeface="Arial Narrow"/>
                <a:cs typeface="Arial Narrow"/>
              </a:rPr>
              <a:t>рукоятка </a:t>
            </a:r>
            <a:r>
              <a:rPr lang="ru-RU" sz="900" dirty="0" err="1">
                <a:latin typeface="Arial Narrow"/>
                <a:cs typeface="Arial Narrow"/>
              </a:rPr>
              <a:t>Multi</a:t>
            </a:r>
            <a:r>
              <a:rPr lang="ru-RU" sz="900" dirty="0">
                <a:latin typeface="Arial Narrow"/>
                <a:cs typeface="Arial Narrow"/>
              </a:rPr>
              <a:t> с возможностью изменения хвата</a:t>
            </a:r>
          </a:p>
          <a:p>
            <a:pPr marL="12700" marR="2032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Большая </a:t>
            </a:r>
            <a:r>
              <a:rPr lang="ru-RU" sz="900" dirty="0">
                <a:latin typeface="Arial Narrow"/>
                <a:cs typeface="Arial Narrow"/>
              </a:rPr>
              <a:t>лапка для глубокого снега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86699" y="3408525"/>
            <a:ext cx="1449070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949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ALUMINIUM  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87937" y="3662673"/>
            <a:ext cx="50228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MULTI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2598" y="4083298"/>
            <a:ext cx="6413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FUSION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7937" y="4045189"/>
            <a:ext cx="4102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FLEXLITE  BASKET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1400" y="3650917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1400" y="4056302"/>
            <a:ext cx="420624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7315" y="3650917"/>
            <a:ext cx="694943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7315" y="4071542"/>
            <a:ext cx="694943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4874" y="3427105"/>
            <a:ext cx="2008505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ALUMINIUM </a:t>
            </a:r>
            <a:r>
              <a:rPr sz="1000" spc="-15" dirty="0">
                <a:latin typeface="Arial Narrow"/>
                <a:cs typeface="Arial Narrow"/>
              </a:rPr>
              <a:t>SHAFT;MULTI</a:t>
            </a:r>
            <a:r>
              <a:rPr sz="1000" spc="-9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GRIP;FUSION  STRAP;FLEXLITE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BASKET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21437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0" name="object 13"/>
          <p:cNvSpPr txBox="1"/>
          <p:nvPr/>
        </p:nvSpPr>
        <p:spPr>
          <a:xfrm>
            <a:off x="6001173" y="1758763"/>
            <a:ext cx="2914227" cy="1620828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solidFill>
                  <a:srgbClr val="FF0000"/>
                </a:solidFill>
                <a:latin typeface="Arial Narrow"/>
                <a:cs typeface="Arial Narrow"/>
              </a:rPr>
              <a:t>Z45118</a:t>
            </a:r>
            <a:endParaRPr lang="ru-RU" sz="900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130;135;140;145;150;155;160;165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2</a:t>
            </a:r>
            <a:r>
              <a:rPr lang="en-US" sz="900" dirty="0">
                <a:latin typeface="Arial Narrow"/>
                <a:cs typeface="Arial Narrow"/>
              </a:rPr>
              <a:t>3</a:t>
            </a:r>
            <a:r>
              <a:rPr lang="ru-RU" sz="900" dirty="0" smtClean="0">
                <a:latin typeface="Arial Narrow"/>
                <a:cs typeface="Arial Narrow"/>
              </a:rPr>
              <a:t>5</a:t>
            </a: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Alu</a:t>
            </a:r>
            <a:r>
              <a:rPr lang="en-US" sz="900" spc="-5" dirty="0" smtClean="0">
                <a:latin typeface="Arial Narrow"/>
                <a:cs typeface="Arial Narrow"/>
              </a:rPr>
              <a:t> </a:t>
            </a:r>
            <a:r>
              <a:rPr lang="ru-RU" sz="900" spc="-5" dirty="0" smtClean="0">
                <a:latin typeface="Arial Narrow"/>
                <a:cs typeface="Arial Narrow"/>
              </a:rPr>
              <a:t>7075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</a:t>
            </a:r>
            <a:r>
              <a:rPr lang="en-US" sz="900" dirty="0" smtClean="0">
                <a:latin typeface="Arial Narrow"/>
                <a:cs typeface="Arial Narrow"/>
              </a:rPr>
              <a:t>Multi Grip</a:t>
            </a:r>
            <a:endParaRPr lang="en-US" sz="9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Fusion </a:t>
            </a:r>
            <a:r>
              <a:rPr lang="en-US" sz="900" dirty="0">
                <a:latin typeface="Arial Narrow"/>
                <a:cs typeface="Arial Narrow"/>
              </a:rPr>
              <a:t>Strap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Flexlite</a:t>
            </a:r>
            <a:r>
              <a:rPr lang="en-US" sz="900" spc="-1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</a:t>
            </a:r>
            <a:r>
              <a:rPr lang="en-US" sz="900" spc="-1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19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4 450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21310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BC</a:t>
            </a:r>
            <a:r>
              <a:rPr spc="-90" dirty="0"/>
              <a:t> </a:t>
            </a:r>
            <a:r>
              <a:rPr dirty="0"/>
              <a:t>OFFTRACK</a:t>
            </a:r>
          </a:p>
        </p:txBody>
      </p:sp>
      <p:sp>
        <p:nvSpPr>
          <p:cNvPr id="3" name="object 3"/>
          <p:cNvSpPr/>
          <p:nvPr/>
        </p:nvSpPr>
        <p:spPr>
          <a:xfrm>
            <a:off x="2152653" y="930719"/>
            <a:ext cx="4267197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771775" cy="117147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BC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OFFTRACK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spc="-5" dirty="0">
                <a:latin typeface="Arial Narrow"/>
                <a:cs typeface="Arial Narrow"/>
              </a:rPr>
              <a:t>Любительская алюминиевая модель для загородных лыжных прогулок. Отличный выбор для катания не только по подготовленным трассам, но и по целине. Прорезиненные рукоятки TPR. Мягкий, прямой и широкий темляк </a:t>
            </a:r>
            <a:r>
              <a:rPr lang="ru-RU" sz="900" spc="-5" dirty="0" err="1">
                <a:latin typeface="Arial Narrow"/>
                <a:cs typeface="Arial Narrow"/>
              </a:rPr>
              <a:t>Comfort</a:t>
            </a:r>
            <a:r>
              <a:rPr lang="ru-RU" sz="900" spc="-5" dirty="0">
                <a:latin typeface="Arial Narrow"/>
                <a:cs typeface="Arial Narrow"/>
              </a:rPr>
              <a:t>. Специальная широкая лапка </a:t>
            </a:r>
            <a:r>
              <a:rPr lang="ru-RU" sz="900" spc="-5" dirty="0" err="1">
                <a:latin typeface="Arial Narrow"/>
                <a:cs typeface="Arial Narrow"/>
              </a:rPr>
              <a:t>Offtrack</a:t>
            </a:r>
            <a:r>
              <a:rPr lang="ru-RU" sz="900" spc="-5" dirty="0">
                <a:latin typeface="Arial Narrow"/>
                <a:cs typeface="Arial Narrow"/>
              </a:rPr>
              <a:t> для глубокого снега.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spc="-5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6699" y="1715025"/>
            <a:ext cx="2128301" cy="70981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- Надёжность и прочность</a:t>
            </a:r>
          </a:p>
          <a:p>
            <a:pPr marL="12700" marR="5080">
              <a:lnSpc>
                <a:spcPts val="1030"/>
              </a:lnSpc>
            </a:pPr>
            <a:r>
              <a:rPr lang="ru-RU" sz="900" dirty="0">
                <a:latin typeface="Arial Narrow"/>
                <a:cs typeface="Arial Narrow"/>
              </a:rPr>
              <a:t>- Эргономичная рукоятка из полиуретана</a:t>
            </a:r>
          </a:p>
          <a:p>
            <a:pPr marL="12700" marR="5080">
              <a:lnSpc>
                <a:spcPts val="1030"/>
              </a:lnSpc>
            </a:pPr>
            <a:r>
              <a:rPr lang="ru-RU" sz="900" dirty="0">
                <a:latin typeface="Arial Narrow"/>
                <a:cs typeface="Arial Narrow"/>
              </a:rPr>
              <a:t>- Удобный широкий прямой темляк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86699" y="3408525"/>
            <a:ext cx="1449070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949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ALUMINIUM  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87937" y="3662673"/>
            <a:ext cx="6413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FUSION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2598" y="4045189"/>
            <a:ext cx="4743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OFFTRACK  BASKET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81400" y="3650917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1400" y="4071542"/>
            <a:ext cx="694944" cy="390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87315" y="3635677"/>
            <a:ext cx="420624" cy="420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4874" y="3427105"/>
            <a:ext cx="2808605" cy="36385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dirty="0">
                <a:latin typeface="Arial Narrow"/>
                <a:cs typeface="Arial Narrow"/>
              </a:rPr>
              <a:t>ALUMINIUM SHAFT;FUSION STRAP;OFFTRACK</a:t>
            </a:r>
            <a:r>
              <a:rPr sz="1000" spc="-9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BASKET</a:t>
            </a:r>
          </a:p>
        </p:txBody>
      </p:sp>
      <p:sp>
        <p:nvSpPr>
          <p:cNvPr id="15" name="object 15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7300" y="4935824"/>
            <a:ext cx="21437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7" name="object 13"/>
          <p:cNvSpPr txBox="1"/>
          <p:nvPr/>
        </p:nvSpPr>
        <p:spPr>
          <a:xfrm>
            <a:off x="6001173" y="1758763"/>
            <a:ext cx="2914227" cy="1620828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solidFill>
                  <a:srgbClr val="FF0000"/>
                </a:solidFill>
                <a:latin typeface="Arial Narrow"/>
                <a:cs typeface="Arial Narrow"/>
              </a:rPr>
              <a:t>Z45218</a:t>
            </a:r>
            <a:endParaRPr lang="ru-RU" sz="900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120;125;</a:t>
            </a:r>
            <a:r>
              <a:rPr lang="ru-RU" sz="900" dirty="0" smtClean="0">
                <a:latin typeface="Arial Narrow"/>
                <a:cs typeface="Arial Narrow"/>
              </a:rPr>
              <a:t>130;135;140;145;150;155;160;165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240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Alu</a:t>
            </a:r>
            <a:r>
              <a:rPr lang="en-US" sz="900" spc="-5" dirty="0" smtClean="0">
                <a:latin typeface="Arial Narrow"/>
                <a:cs typeface="Arial Narrow"/>
              </a:rPr>
              <a:t> 6013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</a:t>
            </a:r>
            <a:r>
              <a:rPr lang="en-US" sz="900" dirty="0" smtClean="0">
                <a:latin typeface="Arial Narrow"/>
                <a:cs typeface="Arial Narrow"/>
              </a:rPr>
              <a:t>TPR </a:t>
            </a:r>
            <a:r>
              <a:rPr lang="en-US" sz="900" dirty="0">
                <a:latin typeface="Arial Narrow"/>
                <a:cs typeface="Arial Narrow"/>
              </a:rPr>
              <a:t>Grip 2.0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Fusion </a:t>
            </a:r>
            <a:r>
              <a:rPr lang="en-US" sz="900" dirty="0">
                <a:latin typeface="Arial Narrow"/>
                <a:cs typeface="Arial Narrow"/>
              </a:rPr>
              <a:t>Strap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Offtrack</a:t>
            </a:r>
            <a:r>
              <a:rPr lang="en-US"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</a:t>
            </a:r>
            <a:r>
              <a:rPr lang="en-US" sz="900" spc="-1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18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3 200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1795780" cy="1333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8322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0173" y="1247128"/>
            <a:ext cx="668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RCS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JUNIOR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4874" y="1388697"/>
            <a:ext cx="5886450" cy="968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35824"/>
            <a:ext cx="1914525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352599" y="2550804"/>
            <a:ext cx="407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SPRINT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3" name="object 5"/>
          <p:cNvSpPr/>
          <p:nvPr/>
        </p:nvSpPr>
        <p:spPr>
          <a:xfrm>
            <a:off x="866050" y="2720824"/>
            <a:ext cx="4925150" cy="961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18237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RCS</a:t>
            </a:r>
            <a:r>
              <a:rPr spc="-90" dirty="0"/>
              <a:t> </a:t>
            </a:r>
            <a:r>
              <a:rPr dirty="0"/>
              <a:t>JUNIOR</a:t>
            </a:r>
          </a:p>
        </p:txBody>
      </p:sp>
      <p:sp>
        <p:nvSpPr>
          <p:cNvPr id="3" name="object 3"/>
          <p:cNvSpPr/>
          <p:nvPr/>
        </p:nvSpPr>
        <p:spPr>
          <a:xfrm>
            <a:off x="2149605" y="930719"/>
            <a:ext cx="4273293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526665" cy="1633139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RCS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JUNIOR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Спортивная алюминиевая модель для детей и подростков Износостойкая рукоятка </a:t>
            </a:r>
            <a:r>
              <a:rPr lang="ru-RU" sz="900" dirty="0" err="1">
                <a:latin typeface="Arial Narrow"/>
                <a:cs typeface="Arial Narrow"/>
              </a:rPr>
              <a:t>Filled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Cork</a:t>
            </a:r>
            <a:r>
              <a:rPr lang="ru-RU" sz="900" dirty="0">
                <a:latin typeface="Arial Narrow"/>
                <a:cs typeface="Arial Narrow"/>
              </a:rPr>
              <a:t> с пробкой в зоне хвата. Гоночный темляк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легко позволит освоить правильную лыжную технику. Большая гоночная лапка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Aero</a:t>
            </a:r>
            <a:r>
              <a:rPr lang="ru-RU" sz="900" dirty="0">
                <a:latin typeface="Arial Narrow"/>
                <a:cs typeface="Arial Narrow"/>
              </a:rPr>
              <a:t> позволяет кататься в любых погодных условиях</a:t>
            </a:r>
            <a:r>
              <a:rPr lang="ru-RU" sz="900" dirty="0" smtClean="0">
                <a:latin typeface="Arial Narrow"/>
                <a:cs typeface="Arial Narrow"/>
              </a:rPr>
              <a:t>.</a:t>
            </a:r>
            <a:r>
              <a:rPr lang="en-US" sz="900" dirty="0" smtClean="0">
                <a:latin typeface="Arial Narrow"/>
                <a:cs typeface="Arial Narrow"/>
              </a:rPr>
              <a:t> </a:t>
            </a:r>
            <a:r>
              <a:rPr lang="ru-RU" sz="900" dirty="0" smtClean="0">
                <a:latin typeface="Arial Narrow"/>
                <a:cs typeface="Arial Narrow"/>
              </a:rPr>
              <a:t>Идеальный </a:t>
            </a:r>
            <a:r>
              <a:rPr lang="ru-RU" sz="900" dirty="0">
                <a:latin typeface="Arial Narrow"/>
                <a:cs typeface="Arial Narrow"/>
              </a:rPr>
              <a:t>выбор для будущих чемпионов.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6699" y="1715025"/>
            <a:ext cx="2214870" cy="91499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166370">
              <a:lnSpc>
                <a:spcPts val="1030"/>
              </a:lnSpc>
              <a:spcBef>
                <a:spcPts val="64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Спортивная </a:t>
            </a:r>
            <a:r>
              <a:rPr lang="ru-RU" sz="900" dirty="0">
                <a:latin typeface="Arial Narrow"/>
                <a:cs typeface="Arial Narrow"/>
              </a:rPr>
              <a:t>детская </a:t>
            </a:r>
            <a:r>
              <a:rPr lang="ru-RU" sz="900" dirty="0" smtClean="0">
                <a:latin typeface="Arial Narrow"/>
                <a:cs typeface="Arial Narrow"/>
              </a:rPr>
              <a:t>палка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6637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Гоночный </a:t>
            </a:r>
            <a:r>
              <a:rPr lang="ru-RU" sz="900" dirty="0">
                <a:latin typeface="Arial Narrow"/>
                <a:cs typeface="Arial Narrow"/>
              </a:rPr>
              <a:t>удобный </a:t>
            </a: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6637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Износостойкая </a:t>
            </a:r>
            <a:r>
              <a:rPr lang="ru-RU" sz="900" dirty="0">
                <a:latin typeface="Arial Narrow"/>
                <a:cs typeface="Arial Narrow"/>
              </a:rPr>
              <a:t>пробковая рукоятка</a:t>
            </a:r>
          </a:p>
          <a:p>
            <a:pPr marL="12700" marR="166370">
              <a:lnSpc>
                <a:spcPts val="1030"/>
              </a:lnSpc>
              <a:spcBef>
                <a:spcPts val="645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86699" y="3408525"/>
            <a:ext cx="1449070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949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ALUMINIUM  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87937" y="3624564"/>
            <a:ext cx="57213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FILLED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CORK  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2598" y="4083298"/>
            <a:ext cx="558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7937" y="4045189"/>
            <a:ext cx="465455" cy="3810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LITE  AERO  SMALL/BIG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1400" y="3650917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1400" y="4071542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7315" y="3650917"/>
            <a:ext cx="694943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7315" y="4071542"/>
            <a:ext cx="694943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4874" y="3427105"/>
            <a:ext cx="2282190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ALUMINIUM </a:t>
            </a:r>
            <a:r>
              <a:rPr sz="1000" spc="-10" dirty="0">
                <a:latin typeface="Arial Narrow"/>
                <a:cs typeface="Arial Narrow"/>
              </a:rPr>
              <a:t>SHAFT;FILLED </a:t>
            </a:r>
            <a:r>
              <a:rPr sz="1000" dirty="0">
                <a:latin typeface="Arial Narrow"/>
                <a:cs typeface="Arial Narrow"/>
              </a:rPr>
              <a:t>CORK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GRIP;RACE  STRAP;RACE LITE AERO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SMALL/BIG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1914525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6001173" y="1758763"/>
            <a:ext cx="2914227" cy="162256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	Z46319</a:t>
            </a:r>
            <a:endParaRPr lang="ru-RU" sz="900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>
                <a:latin typeface="Arial Narrow"/>
                <a:cs typeface="Arial Narrow"/>
              </a:rPr>
              <a:t>100;105;110;115;120;125;130;135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200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Alu</a:t>
            </a:r>
            <a:r>
              <a:rPr lang="en-US" sz="900" spc="-5" dirty="0" smtClean="0">
                <a:latin typeface="Arial Narrow"/>
                <a:cs typeface="Arial Narrow"/>
              </a:rPr>
              <a:t> 6013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</a:t>
            </a:r>
            <a:r>
              <a:rPr lang="en-US" sz="900" dirty="0" smtClean="0">
                <a:latin typeface="Arial Narrow"/>
                <a:cs typeface="Arial Narrow"/>
              </a:rPr>
              <a:t>Filled </a:t>
            </a:r>
            <a:r>
              <a:rPr lang="en-US" sz="900" dirty="0">
                <a:latin typeface="Arial Narrow"/>
                <a:cs typeface="Arial Narrow"/>
              </a:rPr>
              <a:t>Cork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Grip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787400">
              <a:lnSpc>
                <a:spcPct val="108200"/>
              </a:lnSpc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lang="en-US" sz="900" dirty="0">
                <a:latin typeface="Arial Narrow"/>
                <a:cs typeface="Arial Narrow"/>
              </a:rPr>
              <a:t>	Race</a:t>
            </a:r>
            <a:r>
              <a:rPr lang="en-US" sz="900" spc="-15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Strap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Racelite</a:t>
            </a:r>
            <a:r>
              <a:rPr lang="en-US"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Aero Big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</a:t>
            </a:r>
            <a:r>
              <a:rPr lang="en-US" sz="900" spc="-1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20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2 900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10947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SPRINT</a:t>
            </a:r>
          </a:p>
        </p:txBody>
      </p:sp>
      <p:sp>
        <p:nvSpPr>
          <p:cNvPr id="3" name="object 3"/>
          <p:cNvSpPr/>
          <p:nvPr/>
        </p:nvSpPr>
        <p:spPr>
          <a:xfrm>
            <a:off x="2149605" y="930719"/>
            <a:ext cx="4273293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556926" cy="117147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SPRINT</a:t>
            </a:r>
            <a:endParaRPr sz="1000" dirty="0">
              <a:latin typeface="Arial Narrow"/>
              <a:cs typeface="Arial Narrow"/>
            </a:endParaRPr>
          </a:p>
          <a:p>
            <a:pPr marL="12700" marR="5080" algn="just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Для самых маленьких лыжников. Универсальная алюминиевая палка с детской рукояткой из комфортного материала TPR.  Широкий темляк </a:t>
            </a:r>
            <a:r>
              <a:rPr lang="ru-RU" sz="900" dirty="0" err="1">
                <a:latin typeface="Arial Narrow"/>
                <a:cs typeface="Arial Narrow"/>
              </a:rPr>
              <a:t>Loop</a:t>
            </a:r>
            <a:r>
              <a:rPr lang="ru-RU" sz="900" dirty="0">
                <a:latin typeface="Arial Narrow"/>
                <a:cs typeface="Arial Narrow"/>
              </a:rPr>
              <a:t> 30. Детская лапка </a:t>
            </a:r>
            <a:r>
              <a:rPr lang="ru-RU" sz="900" dirty="0" err="1">
                <a:latin typeface="Arial Narrow"/>
                <a:cs typeface="Arial Narrow"/>
              </a:rPr>
              <a:t>Touring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Kids</a:t>
            </a:r>
            <a:r>
              <a:rPr lang="ru-RU" sz="900" dirty="0">
                <a:latin typeface="Arial Narrow"/>
                <a:cs typeface="Arial Narrow"/>
              </a:rPr>
              <a:t>. В маленьких </a:t>
            </a:r>
            <a:r>
              <a:rPr lang="ru-RU" sz="900" dirty="0" err="1">
                <a:latin typeface="Arial Narrow"/>
                <a:cs typeface="Arial Narrow"/>
              </a:rPr>
              <a:t>ростовках</a:t>
            </a:r>
            <a:r>
              <a:rPr lang="ru-RU" sz="900" dirty="0">
                <a:latin typeface="Arial Narrow"/>
                <a:cs typeface="Arial Narrow"/>
              </a:rPr>
              <a:t> (70-85 см) пластиковый наконечник у лапок.</a:t>
            </a:r>
          </a:p>
          <a:p>
            <a:pPr marL="12700" marR="5080" algn="just">
              <a:lnSpc>
                <a:spcPts val="1030"/>
              </a:lnSpc>
              <a:spcBef>
                <a:spcPts val="645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52800" y="1715025"/>
            <a:ext cx="2362200" cy="1043234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en-US" sz="900" spc="-5" dirty="0" smtClean="0">
                <a:latin typeface="Arial Narrow"/>
                <a:cs typeface="Arial Narrow"/>
              </a:rPr>
              <a:t>- </a:t>
            </a:r>
            <a:r>
              <a:rPr lang="ru-RU" sz="900" spc="-5" dirty="0" smtClean="0">
                <a:latin typeface="Arial Narrow"/>
                <a:cs typeface="Arial Narrow"/>
              </a:rPr>
              <a:t>Надежные для любых условий и многолетнего использования</a:t>
            </a:r>
          </a:p>
          <a:p>
            <a:pPr marL="12700" marR="5080">
              <a:lnSpc>
                <a:spcPts val="1030"/>
              </a:lnSpc>
            </a:pPr>
            <a:r>
              <a:rPr lang="en-US" sz="900" spc="-5" dirty="0" smtClean="0">
                <a:latin typeface="Arial Narrow"/>
                <a:cs typeface="Arial Narrow"/>
              </a:rPr>
              <a:t>- </a:t>
            </a:r>
            <a:r>
              <a:rPr lang="ru-RU" sz="900" spc="-5" dirty="0" smtClean="0">
                <a:latin typeface="Arial Narrow"/>
                <a:cs typeface="Arial Narrow"/>
              </a:rPr>
              <a:t>Удобная детская рукоятка</a:t>
            </a:r>
          </a:p>
          <a:p>
            <a:pPr marL="12700" marR="5080">
              <a:lnSpc>
                <a:spcPts val="1030"/>
              </a:lnSpc>
            </a:pPr>
            <a:r>
              <a:rPr lang="en-US" sz="900" spc="-5" dirty="0" smtClean="0">
                <a:latin typeface="Arial Narrow"/>
                <a:cs typeface="Arial Narrow"/>
              </a:rPr>
              <a:t>- </a:t>
            </a:r>
            <a:r>
              <a:rPr lang="ru-RU" sz="900" spc="-5" dirty="0" smtClean="0">
                <a:latin typeface="Arial Narrow"/>
                <a:cs typeface="Arial Narrow"/>
              </a:rPr>
              <a:t>Пластиковый наконечник в маленьких </a:t>
            </a:r>
            <a:r>
              <a:rPr lang="ru-RU" sz="900" spc="-5" dirty="0" err="1" smtClean="0">
                <a:latin typeface="Arial Narrow"/>
                <a:cs typeface="Arial Narrow"/>
              </a:rPr>
              <a:t>ростовках</a:t>
            </a:r>
            <a:r>
              <a:rPr lang="ru-RU" sz="900" spc="-5" dirty="0" smtClean="0">
                <a:latin typeface="Arial Narrow"/>
                <a:cs typeface="Arial Narrow"/>
              </a:rPr>
              <a:t> 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spc="-5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86698" y="3541410"/>
            <a:ext cx="1594901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949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ALUMINIUM  SHAFT</a:t>
            </a:r>
          </a:p>
        </p:txBody>
      </p:sp>
      <p:sp>
        <p:nvSpPr>
          <p:cNvPr id="7" name="object 7"/>
          <p:cNvSpPr/>
          <p:nvPr/>
        </p:nvSpPr>
        <p:spPr>
          <a:xfrm>
            <a:off x="3581400" y="3783801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874" y="3559990"/>
            <a:ext cx="980440" cy="36385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dirty="0">
                <a:latin typeface="Arial Narrow"/>
                <a:cs typeface="Arial Narrow"/>
              </a:rPr>
              <a:t>ALUMINIUM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SHAFT</a:t>
            </a:r>
          </a:p>
        </p:txBody>
      </p:sp>
      <p:sp>
        <p:nvSpPr>
          <p:cNvPr id="12" name="object 12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7300" y="4935824"/>
            <a:ext cx="1914525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6001173" y="1758763"/>
            <a:ext cx="2990427" cy="1620828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	Z46419</a:t>
            </a:r>
            <a:endParaRPr lang="ru-RU" sz="900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spc="-5" dirty="0" smtClean="0">
                <a:latin typeface="Arial Narrow"/>
                <a:cs typeface="Arial Narrow"/>
              </a:rPr>
              <a:t>70;75;80;85;90;95;100;105;110;115;120;125;1</a:t>
            </a:r>
            <a:r>
              <a:rPr lang="ru-RU" sz="900" dirty="0" smtClean="0">
                <a:latin typeface="Arial Narrow"/>
                <a:cs typeface="Arial Narrow"/>
              </a:rPr>
              <a:t>30</a:t>
            </a:r>
            <a:endParaRPr lang="ru-RU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135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err="1" smtClean="0">
                <a:latin typeface="Arial Narrow"/>
                <a:cs typeface="Arial Narrow"/>
              </a:rPr>
              <a:t>Alu</a:t>
            </a:r>
            <a:r>
              <a:rPr lang="en-US" sz="900" spc="-5" dirty="0" smtClean="0">
                <a:latin typeface="Arial Narrow"/>
                <a:cs typeface="Arial Narrow"/>
              </a:rPr>
              <a:t> 6013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13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</a:t>
            </a:r>
            <a:r>
              <a:rPr lang="en-US" sz="900" dirty="0" smtClean="0">
                <a:latin typeface="Arial Narrow"/>
                <a:cs typeface="Arial Narrow"/>
              </a:rPr>
              <a:t>TPR </a:t>
            </a:r>
            <a:r>
              <a:rPr lang="en-US" sz="900" dirty="0">
                <a:latin typeface="Arial Narrow"/>
                <a:cs typeface="Arial Narrow"/>
              </a:rPr>
              <a:t>junior Grip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lang="en-US" sz="900" dirty="0">
                <a:latin typeface="Arial Narrow"/>
                <a:cs typeface="Arial Narrow"/>
              </a:rPr>
              <a:t>	</a:t>
            </a:r>
            <a:r>
              <a:rPr lang="en-US" sz="900" dirty="0" smtClean="0">
                <a:latin typeface="Arial Narrow"/>
                <a:cs typeface="Arial Narrow"/>
              </a:rPr>
              <a:t>Loop </a:t>
            </a:r>
            <a:r>
              <a:rPr lang="en-US" sz="900" dirty="0">
                <a:latin typeface="Arial Narrow"/>
                <a:cs typeface="Arial Narrow"/>
              </a:rPr>
              <a:t>30 Strap </a:t>
            </a:r>
          </a:p>
          <a:p>
            <a:pPr marL="12700" marR="1080770">
              <a:lnSpc>
                <a:spcPct val="108200"/>
              </a:lnSpc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en-US" sz="900" dirty="0">
                <a:latin typeface="Arial Narrow"/>
                <a:cs typeface="Arial Narrow"/>
              </a:rPr>
              <a:t>Touring Kids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Hardened Steel / Nylon (70-85)</a:t>
            </a:r>
            <a:r>
              <a:rPr lang="en-US" sz="900" spc="-25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Tip</a:t>
            </a:r>
          </a:p>
        </p:txBody>
      </p:sp>
      <p:sp>
        <p:nvSpPr>
          <p:cNvPr id="15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1 900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8322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2975" y="1072172"/>
            <a:ext cx="23367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RC9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676" y="1213742"/>
            <a:ext cx="5886450" cy="968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447678" y="3487091"/>
            <a:ext cx="5886448" cy="968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 txBox="1"/>
          <p:nvPr/>
        </p:nvSpPr>
        <p:spPr>
          <a:xfrm>
            <a:off x="419783" y="2144629"/>
            <a:ext cx="482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RC5 -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QC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4" name="object 5"/>
          <p:cNvSpPr/>
          <p:nvPr/>
        </p:nvSpPr>
        <p:spPr>
          <a:xfrm>
            <a:off x="414484" y="2286200"/>
            <a:ext cx="5886450" cy="968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/>
          <p:cNvSpPr txBox="1"/>
          <p:nvPr/>
        </p:nvSpPr>
        <p:spPr>
          <a:xfrm>
            <a:off x="452976" y="3418815"/>
            <a:ext cx="719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RC3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CARBON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68322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LINE</a:t>
            </a:r>
            <a:r>
              <a:rPr sz="2800" b="1" spc="-90" dirty="0">
                <a:latin typeface="Arial Narrow"/>
                <a:cs typeface="Arial Narrow"/>
              </a:rPr>
              <a:t> </a:t>
            </a:r>
            <a:r>
              <a:rPr sz="2800" b="1" dirty="0">
                <a:latin typeface="Arial Narrow"/>
                <a:cs typeface="Arial Narrow"/>
              </a:rPr>
              <a:t>UP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2975" y="1044593"/>
            <a:ext cx="482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RC5 -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QC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676" y="1186164"/>
            <a:ext cx="5886450" cy="968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2975" y="2359632"/>
            <a:ext cx="23367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RC5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7676" y="2501201"/>
            <a:ext cx="5886450" cy="968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7677" y="3816239"/>
            <a:ext cx="5886448" cy="968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452975" y="3747963"/>
            <a:ext cx="719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RC3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CARBON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3" name="object 3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2975" y="1017015"/>
            <a:ext cx="23367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RC3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676" y="1158585"/>
            <a:ext cx="5886450" cy="968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90320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25527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</a:t>
            </a:r>
            <a:r>
              <a:rPr spc="-90" dirty="0"/>
              <a:t> </a:t>
            </a:r>
            <a:r>
              <a:rPr dirty="0"/>
              <a:t>STIFF</a:t>
            </a:r>
          </a:p>
        </p:txBody>
      </p:sp>
      <p:sp>
        <p:nvSpPr>
          <p:cNvPr id="3" name="object 3"/>
          <p:cNvSpPr/>
          <p:nvPr/>
        </p:nvSpPr>
        <p:spPr>
          <a:xfrm>
            <a:off x="2149605" y="930719"/>
            <a:ext cx="4273293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740025" cy="135101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SPEEDMAX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STIFF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Модель для профессионалов, имеет знак RACE CODE. Новые ультра-легкие, прочные палки из 100% UHM </a:t>
            </a:r>
            <a:r>
              <a:rPr lang="ru-RU" sz="900" dirty="0" err="1">
                <a:latin typeface="Arial Narrow"/>
                <a:cs typeface="Arial Narrow"/>
              </a:rPr>
              <a:t>углеволокна</a:t>
            </a:r>
            <a:r>
              <a:rPr lang="ru-RU" sz="900" dirty="0">
                <a:latin typeface="Arial Narrow"/>
                <a:cs typeface="Arial Narrow"/>
              </a:rPr>
              <a:t>. Эргономичная новая рукоятка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с пробкой </a:t>
            </a:r>
            <a:r>
              <a:rPr lang="ru-RU" sz="900" dirty="0" err="1">
                <a:latin typeface="Arial Narrow"/>
                <a:cs typeface="Arial Narrow"/>
              </a:rPr>
              <a:t>Mucos</a:t>
            </a:r>
            <a:r>
              <a:rPr lang="ru-RU" sz="900" dirty="0">
                <a:latin typeface="Arial Narrow"/>
                <a:cs typeface="Arial Narrow"/>
              </a:rPr>
              <a:t>® в зоне хвата. Оптимизированный новый темляк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значительно улучшает контроль за палкой и даёт максимальную передачу энергии во время отталкивания. Маленькая гоночная лапка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Aero</a:t>
            </a:r>
            <a:r>
              <a:rPr lang="ru-RU" sz="900" dirty="0">
                <a:latin typeface="Arial Narrow"/>
                <a:cs typeface="Arial Narrow"/>
              </a:rPr>
              <a:t>. Доступны в разборном виде.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86698" y="1715025"/>
            <a:ext cx="2128301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Эргономичный </a:t>
            </a:r>
            <a:r>
              <a:rPr lang="ru-RU" sz="900" dirty="0">
                <a:latin typeface="Arial Narrow"/>
                <a:cs typeface="Arial Narrow"/>
              </a:rPr>
              <a:t>темляк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улучшает </a:t>
            </a:r>
            <a:r>
              <a:rPr lang="ru-RU" sz="900" dirty="0" err="1">
                <a:latin typeface="Arial Narrow"/>
                <a:cs typeface="Arial Narrow"/>
              </a:rPr>
              <a:t>конроль</a:t>
            </a:r>
            <a:r>
              <a:rPr lang="ru-RU" sz="900" dirty="0">
                <a:latin typeface="Arial Narrow"/>
                <a:cs typeface="Arial Narrow"/>
              </a:rPr>
              <a:t> и передачу </a:t>
            </a:r>
            <a:r>
              <a:rPr lang="ru-RU" sz="900" dirty="0" smtClean="0">
                <a:latin typeface="Arial Narrow"/>
                <a:cs typeface="Arial Narrow"/>
              </a:rPr>
              <a:t>энергии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Минимальный </a:t>
            </a:r>
            <a:r>
              <a:rPr lang="ru-RU" sz="900" dirty="0">
                <a:latin typeface="Arial Narrow"/>
                <a:cs typeface="Arial Narrow"/>
              </a:rPr>
              <a:t>вес рукоятки и уверенный </a:t>
            </a:r>
            <a:r>
              <a:rPr lang="ru-RU" sz="900" dirty="0" smtClean="0">
                <a:latin typeface="Arial Narrow"/>
                <a:cs typeface="Arial Narrow"/>
              </a:rPr>
              <a:t>хват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Супер </a:t>
            </a:r>
            <a:r>
              <a:rPr lang="ru-RU" sz="900" dirty="0">
                <a:latin typeface="Arial Narrow"/>
                <a:cs typeface="Arial Narrow"/>
              </a:rPr>
              <a:t>жёсткое древко из 100% UHM </a:t>
            </a:r>
            <a:r>
              <a:rPr lang="ru-RU" sz="900" dirty="0" err="1">
                <a:latin typeface="Arial Narrow"/>
                <a:cs typeface="Arial Narrow"/>
              </a:rPr>
              <a:t>углеволокна</a:t>
            </a:r>
            <a:r>
              <a:rPr lang="ru-RU" sz="900" dirty="0">
                <a:latin typeface="Arial Narrow"/>
                <a:cs typeface="Arial Narrow"/>
              </a:rPr>
              <a:t> для эффективной </a:t>
            </a:r>
            <a:r>
              <a:rPr lang="ru-RU" sz="900" dirty="0" err="1">
                <a:latin typeface="Arial Narrow"/>
                <a:cs typeface="Arial Narrow"/>
              </a:rPr>
              <a:t>прередачи</a:t>
            </a:r>
            <a:r>
              <a:rPr lang="ru-RU" sz="900" dirty="0">
                <a:latin typeface="Arial Narrow"/>
                <a:cs typeface="Arial Narrow"/>
              </a:rPr>
              <a:t> усилий при отталкивании</a:t>
            </a: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Улучшенная </a:t>
            </a:r>
            <a:r>
              <a:rPr lang="ru-RU" sz="900" dirty="0">
                <a:latin typeface="Arial Narrow"/>
                <a:cs typeface="Arial Narrow"/>
              </a:rPr>
              <a:t>балансировка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19124" y="3747260"/>
            <a:ext cx="1823501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441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  UHM</a:t>
            </a:r>
            <a:r>
              <a:rPr sz="800" spc="-4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20363" y="4383924"/>
            <a:ext cx="465455" cy="3810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LITE  AERO  SMALL/BIG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13826" y="398965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13826" y="4395037"/>
            <a:ext cx="609600" cy="4206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19741" y="3974412"/>
            <a:ext cx="609600" cy="420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19741" y="4410277"/>
            <a:ext cx="694943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47300" y="3765840"/>
            <a:ext cx="2241550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AIR CARBON UHM </a:t>
            </a:r>
            <a:r>
              <a:rPr sz="1000" spc="-10" dirty="0">
                <a:latin typeface="Arial Narrow"/>
                <a:cs typeface="Arial Narrow"/>
              </a:rPr>
              <a:t>SHAFT;;;RACE </a:t>
            </a:r>
            <a:r>
              <a:rPr sz="1000" dirty="0">
                <a:latin typeface="Arial Narrow"/>
                <a:cs typeface="Arial Narrow"/>
              </a:rPr>
              <a:t>LITE</a:t>
            </a:r>
            <a:r>
              <a:rPr sz="1000" spc="-11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AERO  SMALL/BIG;RACE CODE;KIT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SYSTEM</a:t>
            </a:r>
          </a:p>
        </p:txBody>
      </p:sp>
      <p:sp>
        <p:nvSpPr>
          <p:cNvPr id="15" name="object 15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8" name="object 13"/>
          <p:cNvSpPr txBox="1"/>
          <p:nvPr/>
        </p:nvSpPr>
        <p:spPr>
          <a:xfrm>
            <a:off x="6001173" y="1758763"/>
            <a:ext cx="2722667" cy="20222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smtClean="0">
                <a:latin typeface="Arial Narrow"/>
                <a:cs typeface="Arial Narrow"/>
              </a:rPr>
              <a:t>Z40019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135;137,5;140;142,5;145;147,5;150;152,5;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 smtClean="0">
                <a:latin typeface="Arial Narrow"/>
                <a:cs typeface="Arial Narrow"/>
              </a:rPr>
              <a:t>	155;175,5;160;162,5;165;167,5;170;172,5;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 smtClean="0">
                <a:latin typeface="Arial Narrow"/>
                <a:cs typeface="Arial Narrow"/>
              </a:rPr>
              <a:t>	175;K155;K175 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</a:t>
            </a:r>
            <a:r>
              <a:rPr lang="en-US" sz="900" dirty="0" smtClean="0">
                <a:latin typeface="Arial Narrow"/>
                <a:cs typeface="Arial Narrow"/>
              </a:rPr>
              <a:t>68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Air Carbon UHM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5.5/100  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F-Speed Grip  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sz="900" dirty="0" smtClean="0">
                <a:latin typeface="Arial Narrow"/>
                <a:cs typeface="Arial Narrow"/>
              </a:rPr>
              <a:t>  </a:t>
            </a:r>
            <a:r>
              <a:rPr lang="en-US" sz="900" dirty="0">
                <a:latin typeface="Arial Narrow"/>
                <a:cs typeface="Arial Narrow"/>
              </a:rPr>
              <a:t>	F-Speed</a:t>
            </a:r>
            <a:r>
              <a:rPr lang="en-US" sz="900" spc="-95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Strap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err="1">
                <a:latin typeface="Arial Narrow"/>
                <a:cs typeface="Arial Narrow"/>
              </a:rPr>
              <a:t>Racelite</a:t>
            </a:r>
            <a:r>
              <a:rPr lang="en-US" sz="900" dirty="0">
                <a:latin typeface="Arial Narrow"/>
                <a:cs typeface="Arial Narrow"/>
              </a:rPr>
              <a:t> Aero Small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ru-RU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Sintered</a:t>
            </a:r>
            <a:r>
              <a:rPr lang="en-US" sz="900" spc="-5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Tip</a:t>
            </a:r>
            <a:endParaRPr lang="en-US" sz="900" dirty="0">
              <a:latin typeface="Arial Narrow"/>
              <a:cs typeface="Arial Narrow"/>
            </a:endParaRPr>
          </a:p>
        </p:txBody>
      </p:sp>
      <p:sp>
        <p:nvSpPr>
          <p:cNvPr id="17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2E2056"/>
                </a:solidFill>
                <a:latin typeface="Helvetica" charset="-52"/>
              </a:rPr>
              <a:t>2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4</a:t>
            </a:r>
            <a:r>
              <a:rPr lang="ru-RU" dirty="0" smtClean="0">
                <a:solidFill>
                  <a:srgbClr val="2E2056"/>
                </a:solidFill>
                <a:latin typeface="Helvetica" charset="-52"/>
              </a:rPr>
              <a:t> </a:t>
            </a:r>
            <a:r>
              <a:rPr lang="en-US" dirty="0">
                <a:solidFill>
                  <a:srgbClr val="2E2056"/>
                </a:solidFill>
                <a:latin typeface="Helvetica" charset="-52"/>
              </a:rPr>
              <a:t>0</a:t>
            </a:r>
            <a:r>
              <a:rPr lang="ru-RU" dirty="0" smtClean="0">
                <a:solidFill>
                  <a:srgbClr val="2E2056"/>
                </a:solidFill>
                <a:latin typeface="Helvetica" charset="-52"/>
              </a:rPr>
              <a:t>00 </a:t>
            </a:r>
            <a:r>
              <a:rPr lang="en-US" dirty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77847"/>
            <a:ext cx="16617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</a:t>
            </a:r>
          </a:p>
        </p:txBody>
      </p:sp>
      <p:sp>
        <p:nvSpPr>
          <p:cNvPr id="3" name="object 3"/>
          <p:cNvSpPr/>
          <p:nvPr/>
        </p:nvSpPr>
        <p:spPr>
          <a:xfrm>
            <a:off x="2149605" y="930719"/>
            <a:ext cx="4273293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586699" y="3672563"/>
            <a:ext cx="1600616" cy="4712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144145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  UHM</a:t>
            </a:r>
            <a:r>
              <a:rPr sz="800" spc="-4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SHAFT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887937" y="3926713"/>
            <a:ext cx="6134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F-SPEED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2598" y="4347338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F-SPEED-STRAP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87937" y="4309229"/>
            <a:ext cx="465455" cy="3810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7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LITE  AERO  SMALL/BIG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81400" y="3914956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87315" y="4335581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4874" y="3691144"/>
            <a:ext cx="2675890" cy="6706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AIR CARBON UHM </a:t>
            </a:r>
            <a:r>
              <a:rPr sz="1000" spc="-10" dirty="0">
                <a:latin typeface="Arial Narrow"/>
                <a:cs typeface="Arial Narrow"/>
              </a:rPr>
              <a:t>SHAFT;F-SPEED </a:t>
            </a:r>
            <a:r>
              <a:rPr sz="1000" dirty="0">
                <a:latin typeface="Arial Narrow"/>
                <a:cs typeface="Arial Narrow"/>
              </a:rPr>
              <a:t>GRIP;F-SPEED-  STRAP;RACE LITE AERO</a:t>
            </a:r>
            <a:r>
              <a:rPr sz="1000" spc="-12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SMALL/BIG;RACE</a:t>
            </a:r>
            <a:r>
              <a:rPr sz="1000" spc="-2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CODE;KIT  SYSTEM</a:t>
            </a:r>
          </a:p>
        </p:txBody>
      </p:sp>
      <p:sp>
        <p:nvSpPr>
          <p:cNvPr id="16" name="object 16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8" name="object 13"/>
          <p:cNvSpPr txBox="1"/>
          <p:nvPr/>
        </p:nvSpPr>
        <p:spPr>
          <a:xfrm>
            <a:off x="6001173" y="1758763"/>
            <a:ext cx="2722667" cy="20222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 Z40119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135;137,5;140;142,5;145;147,5;150;152,5;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 smtClean="0">
                <a:latin typeface="Arial Narrow"/>
                <a:cs typeface="Arial Narrow"/>
              </a:rPr>
              <a:t>	155;175,5;160;162,5;165;167,5;170;172,5;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 smtClean="0">
                <a:latin typeface="Arial Narrow"/>
                <a:cs typeface="Arial Narrow"/>
              </a:rPr>
              <a:t>	175;K155;K175 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145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Air Carbon UHM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5.4/100  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F-Speed Grip  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sz="900" dirty="0" smtClean="0">
                <a:latin typeface="Arial Narrow"/>
                <a:cs typeface="Arial Narrow"/>
              </a:rPr>
              <a:t>  </a:t>
            </a:r>
            <a:r>
              <a:rPr lang="en-US" sz="900" dirty="0">
                <a:latin typeface="Arial Narrow"/>
                <a:cs typeface="Arial Narrow"/>
              </a:rPr>
              <a:t>	F-Speed</a:t>
            </a:r>
            <a:r>
              <a:rPr lang="en-US" sz="900" spc="-95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Strap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err="1">
                <a:latin typeface="Arial Narrow"/>
                <a:cs typeface="Arial Narrow"/>
              </a:rPr>
              <a:t>Racelite</a:t>
            </a:r>
            <a:r>
              <a:rPr lang="en-US" sz="900" dirty="0">
                <a:latin typeface="Arial Narrow"/>
                <a:cs typeface="Arial Narrow"/>
              </a:rPr>
              <a:t> Aero Small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ru-RU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Sintered</a:t>
            </a:r>
            <a:r>
              <a:rPr lang="en-US" sz="900" spc="-5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Tip</a:t>
            </a:r>
            <a:endParaRPr lang="en-US" sz="900" dirty="0">
              <a:latin typeface="Arial Narrow"/>
              <a:cs typeface="Arial Narrow"/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414874" y="1715025"/>
            <a:ext cx="2740025" cy="135101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 smtClean="0">
                <a:latin typeface="Arial Narrow"/>
                <a:cs typeface="Arial Narrow"/>
              </a:rPr>
              <a:t>SPEEDMAX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Модель для профессионалов, имеет знак RACE CODE. Новые ультра-легкие, прочные палки из 100% UHM </a:t>
            </a:r>
            <a:r>
              <a:rPr lang="ru-RU" sz="900" dirty="0" err="1">
                <a:latin typeface="Arial Narrow"/>
                <a:cs typeface="Arial Narrow"/>
              </a:rPr>
              <a:t>углеволокна</a:t>
            </a:r>
            <a:r>
              <a:rPr lang="ru-RU" sz="900" dirty="0">
                <a:latin typeface="Arial Narrow"/>
                <a:cs typeface="Arial Narrow"/>
              </a:rPr>
              <a:t>. Эргономичная новая рукоятка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с пробкой </a:t>
            </a:r>
            <a:r>
              <a:rPr lang="ru-RU" sz="900" dirty="0" err="1">
                <a:latin typeface="Arial Narrow"/>
                <a:cs typeface="Arial Narrow"/>
              </a:rPr>
              <a:t>Mucos</a:t>
            </a:r>
            <a:r>
              <a:rPr lang="ru-RU" sz="900" dirty="0">
                <a:latin typeface="Arial Narrow"/>
                <a:cs typeface="Arial Narrow"/>
              </a:rPr>
              <a:t>® в зоне хвата. Оптимизированный новый темляк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значительно улучшает контроль за палкой и даёт максимальную передачу энергии во время отталкивания. Маленькая гоночная лапка </a:t>
            </a:r>
            <a:r>
              <a:rPr lang="ru-RU" sz="900" dirty="0" err="1">
                <a:latin typeface="Arial Narrow"/>
                <a:cs typeface="Arial Narrow"/>
              </a:rPr>
              <a:t>Race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Lite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Aero</a:t>
            </a:r>
            <a:r>
              <a:rPr lang="ru-RU" sz="900" dirty="0">
                <a:latin typeface="Arial Narrow"/>
                <a:cs typeface="Arial Narrow"/>
              </a:rPr>
              <a:t>. Доступны в разборном виде.</a:t>
            </a:r>
          </a:p>
        </p:txBody>
      </p:sp>
      <p:sp>
        <p:nvSpPr>
          <p:cNvPr id="20" name="object 5"/>
          <p:cNvSpPr txBox="1"/>
          <p:nvPr/>
        </p:nvSpPr>
        <p:spPr>
          <a:xfrm>
            <a:off x="3586698" y="1715025"/>
            <a:ext cx="2128301" cy="122277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Эргономичный </a:t>
            </a:r>
            <a:r>
              <a:rPr lang="ru-RU" sz="900" dirty="0">
                <a:latin typeface="Arial Narrow"/>
                <a:cs typeface="Arial Narrow"/>
              </a:rPr>
              <a:t>темляк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улучшает </a:t>
            </a:r>
            <a:r>
              <a:rPr lang="ru-RU" sz="900" dirty="0" err="1">
                <a:latin typeface="Arial Narrow"/>
                <a:cs typeface="Arial Narrow"/>
              </a:rPr>
              <a:t>конроль</a:t>
            </a:r>
            <a:r>
              <a:rPr lang="ru-RU" sz="900" dirty="0">
                <a:latin typeface="Arial Narrow"/>
                <a:cs typeface="Arial Narrow"/>
              </a:rPr>
              <a:t> и передачу </a:t>
            </a:r>
            <a:r>
              <a:rPr lang="ru-RU" sz="900" dirty="0" smtClean="0">
                <a:latin typeface="Arial Narrow"/>
                <a:cs typeface="Arial Narrow"/>
              </a:rPr>
              <a:t>энергии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Минимальный </a:t>
            </a:r>
            <a:r>
              <a:rPr lang="ru-RU" sz="900" dirty="0">
                <a:latin typeface="Arial Narrow"/>
                <a:cs typeface="Arial Narrow"/>
              </a:rPr>
              <a:t>вес рукоятки и уверенный </a:t>
            </a:r>
            <a:r>
              <a:rPr lang="ru-RU" sz="900" dirty="0" smtClean="0">
                <a:latin typeface="Arial Narrow"/>
                <a:cs typeface="Arial Narrow"/>
              </a:rPr>
              <a:t>хват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Супер </a:t>
            </a:r>
            <a:r>
              <a:rPr lang="ru-RU" sz="900" dirty="0">
                <a:latin typeface="Arial Narrow"/>
                <a:cs typeface="Arial Narrow"/>
              </a:rPr>
              <a:t>жёсткое древко из 100% UHM </a:t>
            </a:r>
            <a:r>
              <a:rPr lang="ru-RU" sz="900" dirty="0" err="1">
                <a:latin typeface="Arial Narrow"/>
                <a:cs typeface="Arial Narrow"/>
              </a:rPr>
              <a:t>углеволокна</a:t>
            </a:r>
            <a:r>
              <a:rPr lang="ru-RU" sz="900" dirty="0">
                <a:latin typeface="Arial Narrow"/>
                <a:cs typeface="Arial Narrow"/>
              </a:rPr>
              <a:t> для эффективной </a:t>
            </a:r>
            <a:r>
              <a:rPr lang="ru-RU" sz="900" dirty="0" err="1">
                <a:latin typeface="Arial Narrow"/>
                <a:cs typeface="Arial Narrow"/>
              </a:rPr>
              <a:t>прередачи</a:t>
            </a:r>
            <a:r>
              <a:rPr lang="ru-RU" sz="900" dirty="0">
                <a:latin typeface="Arial Narrow"/>
                <a:cs typeface="Arial Narrow"/>
              </a:rPr>
              <a:t> усилий при отталкивании</a:t>
            </a:r>
          </a:p>
          <a:p>
            <a:pPr marL="12700" marR="5080">
              <a:lnSpc>
                <a:spcPts val="1030"/>
              </a:lnSpc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Улучшенная </a:t>
            </a:r>
            <a:r>
              <a:rPr lang="ru-RU" sz="900" dirty="0">
                <a:latin typeface="Arial Narrow"/>
                <a:cs typeface="Arial Narrow"/>
              </a:rPr>
              <a:t>балансировка</a:t>
            </a:r>
          </a:p>
        </p:txBody>
      </p:sp>
      <p:sp>
        <p:nvSpPr>
          <p:cNvPr id="21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2E2056"/>
                </a:solidFill>
                <a:latin typeface="Helvetica" charset="-52"/>
              </a:rPr>
              <a:t>23 500 </a:t>
            </a:r>
            <a:r>
              <a:rPr lang="en-US" dirty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77847"/>
            <a:ext cx="641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RCS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49605" y="930719"/>
            <a:ext cx="4273293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806065" cy="155619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RCS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Гоночная модель для соревнований и тренировок. Сверхлегкие палки из 100% </a:t>
            </a:r>
            <a:r>
              <a:rPr lang="ru-RU" sz="900" dirty="0" err="1">
                <a:latin typeface="Arial Narrow"/>
                <a:cs typeface="Arial Narrow"/>
              </a:rPr>
              <a:t>Air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Carbon</a:t>
            </a:r>
            <a:r>
              <a:rPr lang="ru-RU" sz="900" dirty="0">
                <a:latin typeface="Arial Narrow"/>
                <a:cs typeface="Arial Narrow"/>
              </a:rPr>
              <a:t> HM </a:t>
            </a:r>
            <a:r>
              <a:rPr lang="ru-RU" sz="900" dirty="0" err="1">
                <a:latin typeface="Arial Narrow"/>
                <a:cs typeface="Arial Narrow"/>
              </a:rPr>
              <a:t>углеволокна</a:t>
            </a:r>
            <a:r>
              <a:rPr lang="ru-RU" sz="900" dirty="0">
                <a:latin typeface="Arial Narrow"/>
                <a:cs typeface="Arial Narrow"/>
              </a:rPr>
              <a:t>. Эргономичная новая рукоятка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с пробкой </a:t>
            </a:r>
            <a:r>
              <a:rPr lang="ru-RU" sz="900" dirty="0" err="1">
                <a:latin typeface="Arial Narrow"/>
                <a:cs typeface="Arial Narrow"/>
              </a:rPr>
              <a:t>Mucos</a:t>
            </a:r>
            <a:r>
              <a:rPr lang="ru-RU" sz="900" dirty="0">
                <a:latin typeface="Arial Narrow"/>
                <a:cs typeface="Arial Narrow"/>
              </a:rPr>
              <a:t>® в зоне хвата. Оптимизированный новый темляк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значительно улучшает контроль за палкой и даёт максимальную передачу энергии во время отталкивания. Система </a:t>
            </a:r>
            <a:r>
              <a:rPr lang="ru-RU" sz="900" dirty="0" err="1">
                <a:latin typeface="Arial Narrow"/>
                <a:cs typeface="Arial Narrow"/>
              </a:rPr>
              <a:t>быстрозаменяемых</a:t>
            </a:r>
            <a:r>
              <a:rPr lang="ru-RU" sz="900" dirty="0">
                <a:latin typeface="Arial Narrow"/>
                <a:cs typeface="Arial Narrow"/>
              </a:rPr>
              <a:t> лапок </a:t>
            </a:r>
            <a:r>
              <a:rPr lang="ru-RU" sz="900" dirty="0" err="1">
                <a:latin typeface="Arial Narrow"/>
                <a:cs typeface="Arial Narrow"/>
              </a:rPr>
              <a:t>Multi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Tip</a:t>
            </a:r>
            <a:r>
              <a:rPr lang="ru-RU" sz="900" dirty="0">
                <a:latin typeface="Arial Narrow"/>
                <a:cs typeface="Arial Narrow"/>
              </a:rPr>
              <a:t>. Доступны в разборном виде.</a:t>
            </a: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15650" y="1796371"/>
            <a:ext cx="2204501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 smtClean="0"/>
              <a:t>ПРЕИМУЩЕСТВА ДЛЯ ПОТРЕБИТЕЛЕЙ</a:t>
            </a:r>
            <a:endParaRPr sz="1000" dirty="0"/>
          </a:p>
        </p:txBody>
      </p:sp>
      <p:sp>
        <p:nvSpPr>
          <p:cNvPr id="7" name="object 7"/>
          <p:cNvSpPr txBox="1"/>
          <p:nvPr/>
        </p:nvSpPr>
        <p:spPr>
          <a:xfrm>
            <a:off x="3586699" y="3762402"/>
            <a:ext cx="1462405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SHAFT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887937" y="4016552"/>
            <a:ext cx="6134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F-SPEED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52598" y="4437177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F-SPEED-STRAP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87937" y="4399068"/>
            <a:ext cx="42100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10" dirty="0">
                <a:latin typeface="Arial Narrow"/>
                <a:cs typeface="Arial Narrow"/>
              </a:rPr>
              <a:t>MULTI</a:t>
            </a:r>
            <a:r>
              <a:rPr sz="800" spc="-10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TIP  SYSTEM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81400" y="4004795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7315" y="4425420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4874" y="3780983"/>
            <a:ext cx="2645410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AIR CARBON HM </a:t>
            </a:r>
            <a:r>
              <a:rPr sz="1000" spc="-10" dirty="0">
                <a:latin typeface="Arial Narrow"/>
                <a:cs typeface="Arial Narrow"/>
              </a:rPr>
              <a:t>SHAFT;F-SPEED </a:t>
            </a:r>
            <a:r>
              <a:rPr sz="1000" dirty="0">
                <a:latin typeface="Arial Narrow"/>
                <a:cs typeface="Arial Narrow"/>
              </a:rPr>
              <a:t>GRIP;F-SPEED-  </a:t>
            </a:r>
            <a:r>
              <a:rPr sz="1000" spc="-10" dirty="0">
                <a:latin typeface="Arial Narrow"/>
                <a:cs typeface="Arial Narrow"/>
              </a:rPr>
              <a:t>STRAP;MULTI </a:t>
            </a:r>
            <a:r>
              <a:rPr sz="1000" dirty="0">
                <a:latin typeface="Arial Narrow"/>
                <a:cs typeface="Arial Narrow"/>
              </a:rPr>
              <a:t>TIP SYSTEM;RACE CODE;KIT</a:t>
            </a:r>
            <a:r>
              <a:rPr sz="1000" spc="-9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SYSTEM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6001173" y="1758763"/>
            <a:ext cx="2722667" cy="20222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smtClean="0">
                <a:latin typeface="Arial Narrow"/>
                <a:cs typeface="Arial Narrow"/>
              </a:rPr>
              <a:t>Z40219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135;137,5;140;142,5;145;147,5;150;152,5;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 smtClean="0">
                <a:latin typeface="Arial Narrow"/>
                <a:cs typeface="Arial Narrow"/>
              </a:rPr>
              <a:t>	155;175,5;160;162,5;165;167,5;170;172,5;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 smtClean="0">
                <a:latin typeface="Arial Narrow"/>
                <a:cs typeface="Arial Narrow"/>
              </a:rPr>
              <a:t>	175;K155;K175 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</a:t>
            </a:r>
            <a:r>
              <a:rPr lang="en-US" sz="900" dirty="0" smtClean="0">
                <a:latin typeface="Arial Narrow"/>
                <a:cs typeface="Arial Narrow"/>
              </a:rPr>
              <a:t>6</a:t>
            </a:r>
            <a:r>
              <a:rPr lang="ru-RU" sz="900" dirty="0" smtClean="0">
                <a:latin typeface="Arial Narrow"/>
                <a:cs typeface="Arial Narrow"/>
              </a:rPr>
              <a:t>5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 Air Carbon HM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4.8/100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F-Speed Grip  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sz="900" dirty="0" smtClean="0">
                <a:latin typeface="Arial Narrow"/>
                <a:cs typeface="Arial Narrow"/>
              </a:rPr>
              <a:t>  </a:t>
            </a:r>
            <a:r>
              <a:rPr lang="en-US" sz="900" dirty="0">
                <a:latin typeface="Arial Narrow"/>
                <a:cs typeface="Arial Narrow"/>
              </a:rPr>
              <a:t>	F-Speed</a:t>
            </a:r>
            <a:r>
              <a:rPr lang="en-US" sz="900" spc="-95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Strap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>
                <a:latin typeface="Arial Narrow"/>
                <a:cs typeface="Arial Narrow"/>
              </a:rPr>
              <a:t>	 Multi Tip Aero S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Sintered</a:t>
            </a:r>
            <a:r>
              <a:rPr lang="en-US" sz="900" spc="-5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Tip</a:t>
            </a:r>
            <a:endParaRPr lang="en-US" sz="900" dirty="0">
              <a:latin typeface="Arial Narrow"/>
              <a:cs typeface="Arial Narrow"/>
            </a:endParaRPr>
          </a:p>
        </p:txBody>
      </p:sp>
      <p:sp>
        <p:nvSpPr>
          <p:cNvPr id="20" name="Textfeld 14"/>
          <p:cNvSpPr txBox="1"/>
          <p:nvPr/>
        </p:nvSpPr>
        <p:spPr>
          <a:xfrm>
            <a:off x="3171638" y="2053679"/>
            <a:ext cx="28788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>
              <a:lnSpc>
                <a:spcPts val="1000"/>
              </a:lnSpc>
            </a:pPr>
            <a:r>
              <a:rPr lang="en-US" sz="900" dirty="0" smtClean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Сверхлёгкое древко из 100% </a:t>
            </a:r>
            <a:r>
              <a:rPr lang="de-AT" sz="900" dirty="0">
                <a:latin typeface="Arial Narrow" panose="020B0606020202030204" pitchFamily="34" charset="0"/>
                <a:cs typeface="Arial" panose="020B0604020202020204" pitchFamily="34" charset="0"/>
              </a:rPr>
              <a:t>Air Carbon 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HM 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углеволокна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en-US" sz="900" b="0" i="0" u="none" strike="noStrike" dirty="0" smtClean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dirty="0" smtClean="0">
                <a:solidFill>
                  <a:srgbClr val="000000"/>
                </a:solidFill>
                <a:latin typeface="Arial Narrow"/>
              </a:rPr>
              <a:t>Эффективно передают усилия и прекрасно работают</a:t>
            </a:r>
            <a:r>
              <a:rPr sz="9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en-US" sz="900" b="0" i="0" u="none" strike="noStrike" dirty="0" smtClean="0">
                <a:solidFill>
                  <a:srgbClr val="000000"/>
                </a:solidFill>
                <a:latin typeface="Arial Narrow"/>
              </a:rPr>
              <a:t>- </a:t>
            </a:r>
            <a:r>
              <a:rPr lang="ru-RU" sz="900" b="0" i="0" u="none" strike="noStrike" dirty="0" smtClean="0">
                <a:solidFill>
                  <a:srgbClr val="000000"/>
                </a:solidFill>
                <a:latin typeface="Arial Narrow"/>
              </a:rPr>
              <a:t>Система быстрозаменяемых лапок </a:t>
            </a:r>
            <a:r>
              <a:rPr sz="900" b="0" i="0" u="none" strike="noStrike" dirty="0" smtClean="0">
                <a:solidFill>
                  <a:srgbClr val="000000"/>
                </a:solidFill>
                <a:latin typeface="Arial Narrow"/>
              </a:rPr>
              <a:t>Multi-tip</a:t>
            </a:r>
            <a:endParaRPr lang="ru-RU" sz="9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21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14 000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874" y="477847"/>
            <a:ext cx="608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Arial Narrow"/>
                <a:cs typeface="Arial Narrow"/>
              </a:rPr>
              <a:t>RC9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49605" y="930719"/>
            <a:ext cx="4273293" cy="85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1715025"/>
            <a:ext cx="2449475" cy="1351011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 Narrow"/>
                <a:cs typeface="Arial Narrow"/>
              </a:rPr>
              <a:t>RC9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645"/>
              </a:spcBef>
            </a:pPr>
            <a:r>
              <a:rPr lang="ru-RU" sz="900" dirty="0">
                <a:latin typeface="Arial Narrow"/>
                <a:cs typeface="Arial Narrow"/>
              </a:rPr>
              <a:t>Гоночная модель для соревнований и тренировок. Палки стали на 20% жёстче при том же весе. Эргономичная новая рукоятка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с пробкой </a:t>
            </a:r>
            <a:r>
              <a:rPr lang="ru-RU" sz="900" dirty="0" err="1">
                <a:latin typeface="Arial Narrow"/>
                <a:cs typeface="Arial Narrow"/>
              </a:rPr>
              <a:t>Mucos</a:t>
            </a:r>
            <a:r>
              <a:rPr lang="ru-RU" sz="900" dirty="0">
                <a:latin typeface="Arial Narrow"/>
                <a:cs typeface="Arial Narrow"/>
              </a:rPr>
              <a:t>® в зоне хвата. Оптимизированный новый темляк F-</a:t>
            </a:r>
            <a:r>
              <a:rPr lang="ru-RU" sz="900" dirty="0" err="1">
                <a:latin typeface="Arial Narrow"/>
                <a:cs typeface="Arial Narrow"/>
              </a:rPr>
              <a:t>Speed</a:t>
            </a:r>
            <a:r>
              <a:rPr lang="ru-RU" sz="900" dirty="0">
                <a:latin typeface="Arial Narrow"/>
                <a:cs typeface="Arial Narrow"/>
              </a:rPr>
              <a:t> значительно улучшает контроль за палкой и даёт максимальную передачу энергии во время отталкивания Система </a:t>
            </a:r>
            <a:r>
              <a:rPr lang="ru-RU" sz="900" dirty="0" err="1">
                <a:latin typeface="Arial Narrow"/>
                <a:cs typeface="Arial Narrow"/>
              </a:rPr>
              <a:t>быстрозаменяемых</a:t>
            </a:r>
            <a:r>
              <a:rPr lang="ru-RU" sz="900" dirty="0">
                <a:latin typeface="Arial Narrow"/>
                <a:cs typeface="Arial Narrow"/>
              </a:rPr>
              <a:t> лапок </a:t>
            </a:r>
            <a:r>
              <a:rPr lang="ru-RU" sz="900" dirty="0" err="1">
                <a:latin typeface="Arial Narrow"/>
                <a:cs typeface="Arial Narrow"/>
              </a:rPr>
              <a:t>Multi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Tip</a:t>
            </a:r>
            <a:r>
              <a:rPr lang="ru-RU" sz="900" dirty="0">
                <a:latin typeface="Arial Narrow"/>
                <a:cs typeface="Arial Narrow"/>
              </a:rPr>
              <a:t>. Доступны в разборном виде.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04429" y="1776092"/>
            <a:ext cx="245666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 smtClean="0"/>
              <a:t>ПРЕИМУЩЕСТВА ДЛЯ ПОТРЕБИТЕЛЕЙ</a:t>
            </a:r>
            <a:endParaRPr sz="1000" dirty="0"/>
          </a:p>
        </p:txBody>
      </p:sp>
      <p:sp>
        <p:nvSpPr>
          <p:cNvPr id="6" name="object 6"/>
          <p:cNvSpPr txBox="1"/>
          <p:nvPr/>
        </p:nvSpPr>
        <p:spPr>
          <a:xfrm>
            <a:off x="3204429" y="2001086"/>
            <a:ext cx="2546152" cy="45845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124460">
              <a:lnSpc>
                <a:spcPts val="1030"/>
              </a:lnSpc>
              <a:spcBef>
                <a:spcPts val="17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Лёгкое </a:t>
            </a:r>
            <a:r>
              <a:rPr lang="ru-RU" sz="900" dirty="0">
                <a:latin typeface="Arial Narrow"/>
                <a:cs typeface="Arial Narrow"/>
              </a:rPr>
              <a:t>древко из 100% </a:t>
            </a:r>
            <a:r>
              <a:rPr lang="ru-RU" sz="900" dirty="0" err="1">
                <a:latin typeface="Arial Narrow"/>
                <a:cs typeface="Arial Narrow"/>
              </a:rPr>
              <a:t>Air</a:t>
            </a:r>
            <a:r>
              <a:rPr lang="ru-RU" sz="900" dirty="0">
                <a:latin typeface="Arial Narrow"/>
                <a:cs typeface="Arial Narrow"/>
              </a:rPr>
              <a:t> </a:t>
            </a:r>
            <a:r>
              <a:rPr lang="ru-RU" sz="900" dirty="0" err="1">
                <a:latin typeface="Arial Narrow"/>
                <a:cs typeface="Arial Narrow"/>
              </a:rPr>
              <a:t>Carbon</a:t>
            </a:r>
            <a:r>
              <a:rPr lang="ru-RU" sz="900" dirty="0">
                <a:latin typeface="Arial Narrow"/>
                <a:cs typeface="Arial Narrow"/>
              </a:rPr>
              <a:t> HM </a:t>
            </a:r>
            <a:r>
              <a:rPr lang="ru-RU" sz="900" dirty="0" err="1" smtClean="0">
                <a:latin typeface="Arial Narrow"/>
                <a:cs typeface="Arial Narrow"/>
              </a:rPr>
              <a:t>углеволокна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24460">
              <a:lnSpc>
                <a:spcPts val="1030"/>
              </a:lnSpc>
              <a:spcBef>
                <a:spcPts val="17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Эффективно </a:t>
            </a:r>
            <a:r>
              <a:rPr lang="ru-RU" sz="900" dirty="0">
                <a:latin typeface="Arial Narrow"/>
                <a:cs typeface="Arial Narrow"/>
              </a:rPr>
              <a:t>передают усилия и прекрасно </a:t>
            </a:r>
            <a:r>
              <a:rPr lang="ru-RU" sz="900" dirty="0" smtClean="0">
                <a:latin typeface="Arial Narrow"/>
                <a:cs typeface="Arial Narrow"/>
              </a:rPr>
              <a:t>работают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24460">
              <a:lnSpc>
                <a:spcPts val="1030"/>
              </a:lnSpc>
              <a:spcBef>
                <a:spcPts val="175"/>
              </a:spcBef>
            </a:pPr>
            <a:r>
              <a:rPr lang="en-US" sz="900" dirty="0" smtClean="0">
                <a:latin typeface="Arial Narrow"/>
                <a:cs typeface="Arial Narrow"/>
              </a:rPr>
              <a:t>- </a:t>
            </a:r>
            <a:r>
              <a:rPr lang="ru-RU" sz="900" dirty="0" smtClean="0">
                <a:latin typeface="Arial Narrow"/>
                <a:cs typeface="Arial Narrow"/>
              </a:rPr>
              <a:t>Система </a:t>
            </a:r>
            <a:r>
              <a:rPr lang="ru-RU" sz="900" dirty="0" err="1">
                <a:latin typeface="Arial Narrow"/>
                <a:cs typeface="Arial Narrow"/>
              </a:rPr>
              <a:t>быстрозаменяемых</a:t>
            </a:r>
            <a:r>
              <a:rPr lang="ru-RU" sz="900" dirty="0">
                <a:latin typeface="Arial Narrow"/>
                <a:cs typeface="Arial Narrow"/>
              </a:rPr>
              <a:t> лапок </a:t>
            </a:r>
            <a:r>
              <a:rPr lang="ru-RU" sz="900" dirty="0" err="1">
                <a:latin typeface="Arial Narrow"/>
                <a:cs typeface="Arial Narrow"/>
              </a:rPr>
              <a:t>Multi-tip</a:t>
            </a:r>
            <a:endParaRPr lang="ru-RU" sz="9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86699" y="3747978"/>
            <a:ext cx="1462405" cy="48005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78510" marR="5080">
              <a:lnSpc>
                <a:spcPts val="919"/>
              </a:lnSpc>
              <a:spcBef>
                <a:spcPts val="290"/>
              </a:spcBef>
            </a:pPr>
            <a:r>
              <a:rPr sz="800" dirty="0">
                <a:latin typeface="Arial Narrow"/>
                <a:cs typeface="Arial Narrow"/>
              </a:rPr>
              <a:t>AIR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HM  SHAFT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887937" y="4002128"/>
            <a:ext cx="6134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F-SPEED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52598" y="4422753"/>
            <a:ext cx="692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F-SPEED-STRAP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87937" y="4384644"/>
            <a:ext cx="42100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10" dirty="0">
                <a:latin typeface="Arial Narrow"/>
                <a:cs typeface="Arial Narrow"/>
              </a:rPr>
              <a:t>MULTI</a:t>
            </a:r>
            <a:r>
              <a:rPr sz="800" spc="-10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TIP  SYSTEM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81400" y="3990371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7315" y="4335581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4874" y="3766559"/>
            <a:ext cx="2501900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215"/>
              </a:spcBef>
            </a:pPr>
            <a:r>
              <a:rPr sz="1000" dirty="0">
                <a:latin typeface="Arial Narrow"/>
                <a:cs typeface="Arial Narrow"/>
              </a:rPr>
              <a:t>AIR CARBON HM </a:t>
            </a:r>
            <a:r>
              <a:rPr sz="1000" spc="-10" dirty="0">
                <a:latin typeface="Arial Narrow"/>
                <a:cs typeface="Arial Narrow"/>
              </a:rPr>
              <a:t>SHAFT;F-SPEED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GRIP;F-SPEED-  </a:t>
            </a:r>
            <a:r>
              <a:rPr sz="1000" spc="-10" dirty="0">
                <a:latin typeface="Arial Narrow"/>
                <a:cs typeface="Arial Narrow"/>
              </a:rPr>
              <a:t>STRAP;MULTI </a:t>
            </a:r>
            <a:r>
              <a:rPr sz="1000" dirty="0">
                <a:latin typeface="Arial Narrow"/>
                <a:cs typeface="Arial Narrow"/>
              </a:rPr>
              <a:t>TIP SYSTEM;KIT</a:t>
            </a:r>
            <a:r>
              <a:rPr sz="1000" spc="-4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SYSTEM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31300" cy="240665"/>
          </a:xfrm>
          <a:custGeom>
            <a:avLst/>
            <a:gdLst/>
            <a:ahLst/>
            <a:cxnLst/>
            <a:rect l="l" t="t" r="r" b="b"/>
            <a:pathLst>
              <a:path w="9131300" h="240664">
                <a:moveTo>
                  <a:pt x="9131300" y="0"/>
                </a:moveTo>
                <a:lnTo>
                  <a:pt x="0" y="0"/>
                </a:lnTo>
                <a:lnTo>
                  <a:pt x="0" y="240300"/>
                </a:lnTo>
                <a:lnTo>
                  <a:pt x="9131300" y="240300"/>
                </a:lnTo>
                <a:lnTo>
                  <a:pt x="9131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1826260" cy="1568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LINE UP 20|21 // NORDIC // Poles 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6001173" y="1758763"/>
            <a:ext cx="2722667" cy="20222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8000"/>
              </a:lnSpc>
              <a:spcBef>
                <a:spcPts val="50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Артикул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	 </a:t>
            </a:r>
            <a:r>
              <a:rPr lang="en-US" sz="900" dirty="0" smtClean="0">
                <a:latin typeface="Arial Narrow"/>
                <a:cs typeface="Arial Narrow"/>
              </a:rPr>
              <a:t>Z40219</a:t>
            </a:r>
            <a:r>
              <a:rPr sz="900" dirty="0" smtClean="0">
                <a:latin typeface="Arial Narrow"/>
                <a:cs typeface="Arial Narrow"/>
              </a:rPr>
              <a:t> 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ru-RU" sz="900" dirty="0" err="1" smtClean="0">
                <a:latin typeface="Arial Narrow"/>
                <a:cs typeface="Arial Narrow"/>
              </a:rPr>
              <a:t>Ростовка</a:t>
            </a:r>
            <a:r>
              <a:rPr lang="en-US" sz="900" dirty="0" smtClean="0">
                <a:latin typeface="Arial Narrow"/>
                <a:cs typeface="Arial Narrow"/>
              </a:rPr>
              <a:t>	135;137,5;140;142,5;145;147,5;150;152,5;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 smtClean="0">
                <a:latin typeface="Arial Narrow"/>
                <a:cs typeface="Arial Narrow"/>
              </a:rPr>
              <a:t>	155;175,5;160;162,5;165;167,5;170;172,5;</a:t>
            </a:r>
          </a:p>
          <a:p>
            <a:pPr marL="12700" marR="5080">
              <a:lnSpc>
                <a:spcPct val="115199"/>
              </a:lnSpc>
              <a:spcBef>
                <a:spcPts val="50"/>
              </a:spcBef>
            </a:pPr>
            <a:r>
              <a:rPr lang="en-US" sz="900" dirty="0" smtClean="0">
                <a:latin typeface="Arial Narrow"/>
                <a:cs typeface="Arial Narrow"/>
              </a:rPr>
              <a:t>	175;K155;K175 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Длина образцов 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</a:t>
            </a:r>
            <a:r>
              <a:rPr lang="en-US" sz="900" dirty="0" smtClean="0">
                <a:latin typeface="Arial Narrow"/>
                <a:cs typeface="Arial Narrow"/>
              </a:rPr>
              <a:t>6</a:t>
            </a:r>
            <a:r>
              <a:rPr lang="en-US" sz="900" dirty="0">
                <a:latin typeface="Arial Narrow"/>
                <a:cs typeface="Arial Narrow"/>
              </a:rPr>
              <a:t>9</a:t>
            </a:r>
            <a:endParaRPr lang="ru-RU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Древко</a:t>
            </a:r>
            <a:r>
              <a:rPr lang="en-US" sz="900" dirty="0">
                <a:latin typeface="Arial Narrow"/>
                <a:cs typeface="Arial Narrow"/>
              </a:rPr>
              <a:t>	 Air Carbon HM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4.6/80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Диаметры</a:t>
            </a:r>
            <a:r>
              <a:rPr lang="en-US" sz="900" dirty="0" smtClean="0">
                <a:latin typeface="Arial Narrow"/>
                <a:cs typeface="Arial Narrow"/>
              </a:rPr>
              <a:t>	</a:t>
            </a:r>
            <a:r>
              <a:rPr lang="ru-RU" sz="900" dirty="0" smtClean="0">
                <a:latin typeface="Arial Narrow"/>
                <a:cs typeface="Arial Narrow"/>
              </a:rPr>
              <a:t>1609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Рукоятка</a:t>
            </a:r>
            <a:r>
              <a:rPr lang="en-US" sz="900" dirty="0">
                <a:latin typeface="Arial Narrow"/>
                <a:cs typeface="Arial Narrow"/>
              </a:rPr>
              <a:t> 	F-Speed Grip  </a:t>
            </a: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Темляк</a:t>
            </a:r>
            <a:r>
              <a:rPr sz="900" dirty="0" smtClean="0">
                <a:latin typeface="Arial Narrow"/>
                <a:cs typeface="Arial Narrow"/>
              </a:rPr>
              <a:t>  </a:t>
            </a:r>
            <a:r>
              <a:rPr lang="en-US" sz="900" dirty="0">
                <a:latin typeface="Arial Narrow"/>
                <a:cs typeface="Arial Narrow"/>
              </a:rPr>
              <a:t>	F-Speed</a:t>
            </a:r>
            <a:r>
              <a:rPr lang="en-US" sz="900" spc="-95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Strap</a:t>
            </a:r>
            <a:endParaRPr lang="en-US" sz="900" dirty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Лапка</a:t>
            </a:r>
            <a:r>
              <a:rPr lang="en-US" sz="900" dirty="0">
                <a:latin typeface="Arial Narrow"/>
                <a:cs typeface="Arial Narrow"/>
              </a:rPr>
              <a:t>	 Multi Tip Aero S</a:t>
            </a:r>
            <a:r>
              <a:rPr lang="en-US" sz="900" spc="-100" dirty="0">
                <a:latin typeface="Arial Narrow"/>
                <a:cs typeface="Arial Narrow"/>
              </a:rPr>
              <a:t> </a:t>
            </a:r>
            <a:r>
              <a:rPr lang="en-US" sz="900" dirty="0">
                <a:latin typeface="Arial Narrow"/>
                <a:cs typeface="Arial Narrow"/>
              </a:rPr>
              <a:t>Basket </a:t>
            </a:r>
            <a:endParaRPr lang="en-US" sz="900" dirty="0" smtClean="0">
              <a:latin typeface="Arial Narrow"/>
              <a:cs typeface="Arial Narrow"/>
            </a:endParaRPr>
          </a:p>
          <a:p>
            <a:pPr marL="12700" marR="172085">
              <a:lnSpc>
                <a:spcPct val="108000"/>
              </a:lnSpc>
              <a:spcBef>
                <a:spcPts val="50"/>
              </a:spcBef>
            </a:pPr>
            <a:r>
              <a:rPr lang="ru-RU" sz="900" dirty="0" smtClean="0">
                <a:latin typeface="Arial Narrow"/>
                <a:cs typeface="Arial Narrow"/>
              </a:rPr>
              <a:t>Наконечник</a:t>
            </a:r>
            <a:r>
              <a:rPr lang="en-US" sz="900" dirty="0">
                <a:latin typeface="Arial Narrow"/>
                <a:cs typeface="Arial Narrow"/>
              </a:rPr>
              <a:t>	Sintered</a:t>
            </a:r>
            <a:r>
              <a:rPr lang="en-US" sz="900" spc="-5" dirty="0">
                <a:latin typeface="Arial Narrow"/>
                <a:cs typeface="Arial Narrow"/>
              </a:rPr>
              <a:t> </a:t>
            </a:r>
            <a:r>
              <a:rPr lang="en-US" sz="900" dirty="0" smtClean="0">
                <a:latin typeface="Arial Narrow"/>
                <a:cs typeface="Arial Narrow"/>
              </a:rPr>
              <a:t>Tip</a:t>
            </a:r>
            <a:endParaRPr lang="en-US"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22"/>
          <p:cNvSpPr/>
          <p:nvPr/>
        </p:nvSpPr>
        <p:spPr>
          <a:xfrm>
            <a:off x="6810376" y="514350"/>
            <a:ext cx="1190624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10</a:t>
            </a:r>
            <a:r>
              <a:rPr lang="ru-RU" dirty="0" smtClean="0">
                <a:solidFill>
                  <a:srgbClr val="2E2056"/>
                </a:solidFill>
                <a:latin typeface="Helvetica" charset="-52"/>
              </a:rPr>
              <a:t> 500 </a:t>
            </a:r>
            <a:r>
              <a:rPr lang="en-US" dirty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5453</TotalTime>
  <Words>2317</Words>
  <Application>Microsoft Office PowerPoint</Application>
  <PresentationFormat>Экран (16:9)</PresentationFormat>
  <Paragraphs>430</Paragraphs>
  <Slides>26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Arial Narrow</vt:lpstr>
      <vt:lpstr>Calibri</vt:lpstr>
      <vt:lpstr>Helvetica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LINE UP</vt:lpstr>
      <vt:lpstr>SPEEDMAX STIFF</vt:lpstr>
      <vt:lpstr>SPEEDMAX</vt:lpstr>
      <vt:lpstr>ПРЕИМУЩЕСТВА ДЛЯ ПОТРЕБИТЕЛЕЙ</vt:lpstr>
      <vt:lpstr>ПРЕИМУЩЕСТВА ДЛЯ ПОТРЕБИТЕЛЕЙ</vt:lpstr>
      <vt:lpstr>RC5 - QC</vt:lpstr>
      <vt:lpstr>RC3 CARBON</vt:lpstr>
      <vt:lpstr>ПРЕИМУЩЕСТВА ДЛЯ ПОТРЕБИТЕЛЕЙ</vt:lpstr>
      <vt:lpstr>Презентация PowerPoint</vt:lpstr>
      <vt:lpstr>Презентация PowerPoint</vt:lpstr>
      <vt:lpstr>XC SUPERLITE</vt:lpstr>
      <vt:lpstr>XC PERFORMANCE</vt:lpstr>
      <vt:lpstr>XC SPORT</vt:lpstr>
      <vt:lpstr>Презентация PowerPoint</vt:lpstr>
      <vt:lpstr>Презентация PowerPoint</vt:lpstr>
      <vt:lpstr>BCX VARIOLITE</vt:lpstr>
      <vt:lpstr>BCX MOUNTAIN</vt:lpstr>
      <vt:lpstr>BC OFFTRACK</vt:lpstr>
      <vt:lpstr>Презентация PowerPoint</vt:lpstr>
      <vt:lpstr>Презентация PowerPoint</vt:lpstr>
      <vt:lpstr>RCS JUNIOR</vt:lpstr>
      <vt:lpstr>SPRINT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Andy</dc:creator>
  <cp:lastModifiedBy>Alisov Andrew</cp:lastModifiedBy>
  <cp:revision>20</cp:revision>
  <dcterms:created xsi:type="dcterms:W3CDTF">2019-09-23T09:01:19Z</dcterms:created>
  <dcterms:modified xsi:type="dcterms:W3CDTF">2020-01-16T13:09:20Z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2019-09-23T00:00:00Z</vt:filetime>
  </property>
  <property fmtid="{D5CDD505-2E9C-101B-9397-08002B2CF9AE}" pid="3" name="LastSaved">
    <vt:filetime>2019-09-23T00:00:00Z</vt:filetime>
  </property>
</Properties>
</file>